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256" r:id="rId2"/>
    <p:sldId id="360" r:id="rId3"/>
    <p:sldId id="361" r:id="rId4"/>
    <p:sldId id="364" r:id="rId5"/>
    <p:sldId id="365" r:id="rId6"/>
    <p:sldId id="257" r:id="rId7"/>
    <p:sldId id="258" r:id="rId8"/>
    <p:sldId id="260" r:id="rId9"/>
    <p:sldId id="362" r:id="rId10"/>
    <p:sldId id="264" r:id="rId11"/>
    <p:sldId id="267" r:id="rId12"/>
    <p:sldId id="343" r:id="rId13"/>
    <p:sldId id="344" r:id="rId14"/>
    <p:sldId id="283" r:id="rId15"/>
    <p:sldId id="363" r:id="rId16"/>
    <p:sldId id="313" r:id="rId17"/>
    <p:sldId id="287" r:id="rId18"/>
    <p:sldId id="288" r:id="rId19"/>
    <p:sldId id="346" r:id="rId20"/>
    <p:sldId id="349" r:id="rId21"/>
    <p:sldId id="293" r:id="rId22"/>
    <p:sldId id="351" r:id="rId23"/>
    <p:sldId id="366" r:id="rId24"/>
    <p:sldId id="353" r:id="rId25"/>
    <p:sldId id="286" r:id="rId26"/>
    <p:sldId id="367" r:id="rId2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1010"/>
    <a:srgbClr val="0512BB"/>
    <a:srgbClr val="FF33CC"/>
    <a:srgbClr val="FF990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CAF9ED-07DC-4A11-8D7F-57B35C25682E}" styleName="中度样式 1 - 强调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9CF1AB2-1976-4502-BF36-3FF5EA218861}" styleName="中度样式 4 - 强调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071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-852" y="-96"/>
      </p:cViewPr>
      <p:guideLst>
        <p:guide orient="horz" pos="2152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  <a:t>2022/10/25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55968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2022/10/25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43714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t>10/25/2022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和描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t>10/25/2022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带描述的引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t>10/25/2022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 panose="020B0604020202020204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t>10/25/2022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言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t>10/25/2022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 panose="020B0604020202020204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 panose="020B0604020202020204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真或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t>10/25/2022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10/25/2022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t>10/25/2022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t>10/25/2022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t>10/25/2022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10/25/2022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t>10/25/2022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t>10/25/2022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t>10/25/2022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0965" indent="0">
              <a:buNone/>
              <a:defRPr sz="1000"/>
            </a:lvl4pPr>
            <a:lvl5pPr marL="1828165" indent="0">
              <a:buNone/>
              <a:defRPr sz="1000"/>
            </a:lvl5pPr>
            <a:lvl6pPr marL="2285365" indent="0">
              <a:buNone/>
              <a:defRPr sz="1000"/>
            </a:lvl6pPr>
            <a:lvl7pPr marL="2742565" indent="0">
              <a:buNone/>
              <a:defRPr sz="1000"/>
            </a:lvl7pPr>
            <a:lvl8pPr marL="3199130" indent="0">
              <a:buNone/>
              <a:defRPr sz="1000"/>
            </a:lvl8pPr>
            <a:lvl9pPr marL="365633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10/25/2022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CN" altLang="en-US" smtClean="0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t>10/25/2022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t>10/25/2022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微软雅黑" panose="020B0503020204020204" pitchFamily="34" charset="-122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微软雅黑" panose="020B0503020204020204" pitchFamily="34" charset="-122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微软雅黑" panose="020B0503020204020204" pitchFamily="34" charset="-122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微软雅黑" panose="020B0503020204020204" pitchFamily="34" charset="-122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微软雅黑" panose="020B0503020204020204" pitchFamily="34" charset="-122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微软雅黑" panose="020B0503020204020204" pitchFamily="34" charset="-122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367024" y="1152382"/>
            <a:ext cx="7766936" cy="1646302"/>
          </a:xfrm>
        </p:spPr>
        <p:txBody>
          <a:bodyPr/>
          <a:lstStyle/>
          <a:p>
            <a:pPr algn="ctr"/>
            <a:r>
              <a:rPr lang="en-US" altLang="zh-CN" sz="4000" b="1" dirty="0"/>
              <a:t/>
            </a:r>
            <a:br>
              <a:rPr lang="en-US" altLang="zh-CN" sz="4000" b="1" dirty="0"/>
            </a:br>
            <a:r>
              <a:rPr sz="4000" b="1" dirty="0">
                <a:solidFill>
                  <a:schemeClr val="accent2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镇康县学子路延长线市政道路规划设计方案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29030" y="5609590"/>
            <a:ext cx="7766685" cy="502285"/>
          </a:xfrm>
        </p:spPr>
        <p:txBody>
          <a:bodyPr/>
          <a:lstStyle/>
          <a:p>
            <a:pPr algn="ctr"/>
            <a:r>
              <a:rPr lang="en-US" altLang="zh-CN" sz="2000" b="1" dirty="0" smtClean="0">
                <a:solidFill>
                  <a:schemeClr val="accent2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2022</a:t>
            </a:r>
            <a:r>
              <a:rPr lang="zh-CN" altLang="en-US" sz="2000" b="1" dirty="0" smtClean="0">
                <a:solidFill>
                  <a:schemeClr val="accent2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年</a:t>
            </a:r>
            <a:r>
              <a:rPr lang="en-US" altLang="zh-CN" sz="2000" b="1" dirty="0" smtClean="0">
                <a:solidFill>
                  <a:schemeClr val="accent2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10</a:t>
            </a:r>
            <a:r>
              <a:rPr lang="zh-CN" altLang="en-US" sz="2000" b="1" dirty="0" smtClean="0">
                <a:solidFill>
                  <a:schemeClr val="accent2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月</a:t>
            </a:r>
            <a:endParaRPr lang="zh-CN" altLang="en-US" dirty="0"/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2025650" y="3574415"/>
            <a:ext cx="9253855" cy="1257935"/>
          </a:xfrm>
          <a:prstGeom prst="rect">
            <a:avLst/>
          </a:prstGeom>
        </p:spPr>
        <p:txBody>
          <a:bodyPr/>
          <a:lstStyle/>
          <a:p>
            <a:pPr marR="0" indent="0" defTabSz="914400">
              <a:lnSpc>
                <a:spcPct val="150000"/>
              </a:lnSpc>
              <a:spcBef>
                <a:spcPct val="20000"/>
              </a:spcBef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2000" b="1" kern="1200" cap="none" spc="0" normalizeH="0" baseline="0" noProof="0" dirty="0">
              <a:solidFill>
                <a:schemeClr val="accent2">
                  <a:lumMod val="50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微软雅黑" panose="020B0503020204020204" pitchFamily="34" charset="-122"/>
            </a:endParaRPr>
          </a:p>
          <a:p>
            <a:pPr marL="552450" marR="0" indent="-552450" algn="l" defTabSz="914400">
              <a:lnSpc>
                <a:spcPct val="150000"/>
              </a:lnSpc>
              <a:spcBef>
                <a:spcPct val="20000"/>
              </a:spcBef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zh-CN" altLang="en-US" sz="2000" b="1" kern="1200" cap="none" spc="0" normalizeH="0" baseline="0" noProof="0" dirty="0">
                <a:solidFill>
                  <a:schemeClr val="accent2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微软雅黑" panose="020B0503020204020204" pitchFamily="34" charset="-122"/>
              </a:rPr>
              <a:t>申报单位：镇康县和城乡建设局</a:t>
            </a:r>
          </a:p>
          <a:p>
            <a:pPr marL="552450" marR="0" indent="-552450" algn="l" defTabSz="914400">
              <a:lnSpc>
                <a:spcPct val="150000"/>
              </a:lnSpc>
              <a:spcBef>
                <a:spcPct val="20000"/>
              </a:spcBef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zh-CN" altLang="en-US" sz="2000" b="1" kern="1200" cap="none" spc="0" normalizeH="0" baseline="0" noProof="0" dirty="0">
                <a:solidFill>
                  <a:schemeClr val="accent2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微软雅黑" panose="020B0503020204020204" pitchFamily="34" charset="-122"/>
              </a:rPr>
              <a:t>编制单位：上宸工程设计集团有限公司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102480" y="2586682"/>
            <a:ext cx="8596668" cy="1320800"/>
          </a:xfrm>
        </p:spPr>
        <p:txBody>
          <a:bodyPr>
            <a:normAutofit/>
          </a:bodyPr>
          <a:lstStyle/>
          <a:p>
            <a:r>
              <a:rPr lang="zh-CN" altLang="en-US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  <a:sym typeface="微软雅黑" panose="020B0503020204020204" pitchFamily="34" charset="-122"/>
              </a:rPr>
              <a:t>第二章：道路</a:t>
            </a:r>
            <a:r>
              <a:rPr lang="zh-CN" altLang="en-US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平纵横</a:t>
            </a:r>
            <a:r>
              <a:rPr lang="zh-CN" altLang="en-US" b="1" dirty="0">
                <a:latin typeface="黑体" panose="02010609060101010101" pitchFamily="49" charset="-122"/>
                <a:ea typeface="黑体" panose="02010609060101010101" pitchFamily="49" charset="-122"/>
                <a:cs typeface="微软雅黑" panose="020B0503020204020204" pitchFamily="34" charset="-122"/>
              </a:rPr>
              <a:t/>
            </a:r>
            <a:br>
              <a:rPr lang="zh-CN" altLang="en-US" b="1" dirty="0">
                <a:latin typeface="黑体" panose="02010609060101010101" pitchFamily="49" charset="-122"/>
                <a:ea typeface="黑体" panose="02010609060101010101" pitchFamily="49" charset="-122"/>
                <a:cs typeface="微软雅黑" panose="020B0503020204020204" pitchFamily="34" charset="-122"/>
              </a:rPr>
            </a:b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38225" y="0"/>
            <a:ext cx="8596668" cy="1320800"/>
          </a:xfrm>
        </p:spPr>
        <p:txBody>
          <a:bodyPr/>
          <a:lstStyle/>
          <a:p>
            <a:pPr algn="l">
              <a:buClrTx/>
              <a:buSzTx/>
              <a:buFontTx/>
            </a:pPr>
            <a:r>
              <a:rPr lang="zh-CN" altLang="zh-CN" sz="3200" dirty="0" smtClean="0">
                <a:solidFill>
                  <a:schemeClr val="accent2">
                    <a:lumMod val="50000"/>
                  </a:schemeClr>
                </a:solidFill>
                <a:sym typeface="微软雅黑" panose="020B0503020204020204" pitchFamily="34" charset="-122"/>
              </a:rPr>
              <a:t>平面线型设计</a:t>
            </a:r>
            <a:endParaRPr lang="zh-CN" altLang="zh-CN" sz="3200" dirty="0" smtClean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标题 1"/>
          <p:cNvSpPr>
            <a:spLocks noGrp="1"/>
          </p:cNvSpPr>
          <p:nvPr/>
        </p:nvSpPr>
        <p:spPr>
          <a:xfrm>
            <a:off x="7847965" y="1483995"/>
            <a:ext cx="3004185" cy="5020945"/>
          </a:xfrm>
          <a:prstGeom prst="rect">
            <a:avLst/>
          </a:prstGeom>
          <a:solidFill>
            <a:srgbClr val="FFFFFF"/>
          </a:solidFill>
          <a:ln>
            <a:solidFill>
              <a:srgbClr val="00B0F0"/>
            </a:solidFill>
          </a:ln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 fontAlgn="auto">
              <a:lnSpc>
                <a:spcPct val="150000"/>
              </a:lnSpc>
              <a:buClrTx/>
              <a:buSzTx/>
              <a:buFontTx/>
            </a:pPr>
            <a:r>
              <a:rPr lang="zh-CN" altLang="zh-CN" sz="2000" dirty="0" smtClean="0">
                <a:solidFill>
                  <a:schemeClr val="tx1"/>
                </a:solidFill>
                <a:ea typeface="微软雅黑" panose="020B0503020204020204" pitchFamily="34" charset="-122"/>
                <a:sym typeface="微软雅黑" panose="020B0503020204020204" pitchFamily="34" charset="-122"/>
              </a:rPr>
              <a:t>道路设计起点交幸福路，道路设计终点交友谊路延长线。道路总体为南北走向，全长569米，规划红线16米，为城市支路，设计车速30Km/h。平面线型与规划线型一致。全线设2处平曲线，平曲线最小半径为255米，平曲线最小长度142.42米。</a:t>
            </a:r>
          </a:p>
        </p:txBody>
      </p:sp>
      <p:grpSp>
        <p:nvGrpSpPr>
          <p:cNvPr id="4" name="组合 3"/>
          <p:cNvGrpSpPr/>
          <p:nvPr/>
        </p:nvGrpSpPr>
        <p:grpSpPr>
          <a:xfrm>
            <a:off x="618639" y="600828"/>
            <a:ext cx="6796354" cy="6202680"/>
            <a:chOff x="682" y="994"/>
            <a:chExt cx="17360" cy="15844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682" y="994"/>
              <a:ext cx="17360" cy="158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8" name="对话气泡: 矩形 22"/>
            <p:cNvSpPr/>
            <p:nvPr/>
          </p:nvSpPr>
          <p:spPr>
            <a:xfrm>
              <a:off x="11659" y="10397"/>
              <a:ext cx="3802" cy="795"/>
            </a:xfrm>
            <a:prstGeom prst="wedgeRectCallout">
              <a:avLst>
                <a:gd name="adj1" fmla="val -109209"/>
                <a:gd name="adj2" fmla="val -37181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微软雅黑" panose="020B0503020204020204" pitchFamily="34" charset="-122"/>
                  <a:cs typeface="+mn-cs"/>
                </a:rPr>
                <a:t>学子路延长线</a:t>
              </a:r>
            </a:p>
          </p:txBody>
        </p:sp>
        <p:sp>
          <p:nvSpPr>
            <p:cNvPr id="14" name="Rectangle 1"/>
            <p:cNvSpPr/>
            <p:nvPr/>
          </p:nvSpPr>
          <p:spPr>
            <a:xfrm>
              <a:off x="9802" y="4376"/>
              <a:ext cx="3794" cy="704"/>
            </a:xfrm>
            <a:prstGeom prst="rect">
              <a:avLst/>
            </a:prstGeom>
            <a:solidFill>
              <a:srgbClr val="FF6699"/>
            </a:solidFill>
            <a:ln w="9525">
              <a:noFill/>
            </a:ln>
          </p:spPr>
          <p:txBody>
            <a:bodyPr wrap="square" anchor="ctr" anchorCtr="0">
              <a:spAutoFit/>
            </a:bodyPr>
            <a:lstStyle/>
            <a:p>
              <a:pPr algn="just" eaLnBrk="0" hangingPunct="0"/>
              <a:r>
                <a:rPr lang="en-US" altLang="zh-CN" sz="1200" dirty="0" smtClean="0">
                  <a:solidFill>
                    <a:srgbClr val="0512BB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R=255m,L=142.42m</a:t>
              </a:r>
            </a:p>
          </p:txBody>
        </p:sp>
        <p:sp>
          <p:nvSpPr>
            <p:cNvPr id="15" name="Rectangle 1"/>
            <p:cNvSpPr/>
            <p:nvPr/>
          </p:nvSpPr>
          <p:spPr>
            <a:xfrm>
              <a:off x="6395" y="10746"/>
              <a:ext cx="3825" cy="704"/>
            </a:xfrm>
            <a:prstGeom prst="rect">
              <a:avLst/>
            </a:prstGeom>
            <a:solidFill>
              <a:srgbClr val="FF6699"/>
            </a:solidFill>
            <a:ln w="9525">
              <a:noFill/>
            </a:ln>
          </p:spPr>
          <p:txBody>
            <a:bodyPr wrap="square" anchor="ctr" anchorCtr="0">
              <a:spAutoFit/>
            </a:bodyPr>
            <a:lstStyle/>
            <a:p>
              <a:pPr algn="just" eaLnBrk="0" hangingPunct="0"/>
              <a:r>
                <a:rPr lang="en-US" altLang="zh-CN" sz="1200" dirty="0" smtClean="0">
                  <a:solidFill>
                    <a:srgbClr val="0512BB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R=260m,L=149.72m</a:t>
              </a:r>
            </a:p>
          </p:txBody>
        </p:sp>
        <p:sp>
          <p:nvSpPr>
            <p:cNvPr id="17" name="Rectangle 1"/>
            <p:cNvSpPr/>
            <p:nvPr/>
          </p:nvSpPr>
          <p:spPr>
            <a:xfrm rot="19215435">
              <a:off x="3588" y="6021"/>
              <a:ext cx="5400" cy="704"/>
            </a:xfrm>
            <a:prstGeom prst="rect">
              <a:avLst/>
            </a:prstGeom>
            <a:solidFill>
              <a:srgbClr val="FF6699"/>
            </a:solidFill>
            <a:ln w="9525">
              <a:noFill/>
            </a:ln>
          </p:spPr>
          <p:txBody>
            <a:bodyPr wrap="square" anchor="ctr" anchorCtr="0">
              <a:spAutoFit/>
            </a:bodyPr>
            <a:lstStyle/>
            <a:p>
              <a:pPr algn="just" eaLnBrk="0" hangingPunct="0"/>
              <a:r>
                <a:rPr lang="zh-CN" altLang="en-US" sz="1200" kern="0" dirty="0" smtClean="0">
                  <a:solidFill>
                    <a:srgbClr val="0512BB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红线宽</a:t>
              </a:r>
              <a:r>
                <a:rPr lang="en-US" altLang="zh-CN" sz="1200" kern="0" dirty="0" smtClean="0">
                  <a:solidFill>
                    <a:srgbClr val="0512BB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16m，</a:t>
              </a:r>
              <a:r>
                <a:rPr lang="zh-CN" altLang="en-US" sz="1200" kern="0" dirty="0" smtClean="0">
                  <a:solidFill>
                    <a:srgbClr val="0512BB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道路长</a:t>
              </a:r>
              <a:r>
                <a:rPr lang="en-US" altLang="zh-CN" sz="1200" kern="0" dirty="0" smtClean="0">
                  <a:solidFill>
                    <a:srgbClr val="0512BB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569m。</a:t>
              </a:r>
            </a:p>
          </p:txBody>
        </p:sp>
      </p:grpSp>
      <p:sp>
        <p:nvSpPr>
          <p:cNvPr id="50" name="Rectangle 2"/>
          <p:cNvSpPr txBox="1"/>
          <p:nvPr/>
        </p:nvSpPr>
        <p:spPr>
          <a:xfrm rot="3120000">
            <a:off x="5557520" y="384175"/>
            <a:ext cx="773430" cy="306705"/>
          </a:xfrm>
          <a:prstGeom prst="rect">
            <a:avLst/>
          </a:prstGeom>
          <a:solidFill>
            <a:srgbClr val="FFFFFF"/>
          </a:solidFill>
          <a:ln w="9525">
            <a:noFill/>
          </a:ln>
        </p:spPr>
        <p:txBody>
          <a:bodyPr wrap="square" lIns="92705" tIns="46354" rIns="92705" bIns="46354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zh-CN" altLang="zh-CN" sz="1400" b="1" dirty="0">
                <a:ln>
                  <a:noFill/>
                </a:ln>
                <a:solidFill>
                  <a:srgbClr val="FC101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Calibri" panose="020F0502020204030204" charset="0"/>
              </a:rPr>
              <a:t>幸福路</a:t>
            </a:r>
          </a:p>
        </p:txBody>
      </p:sp>
      <p:sp>
        <p:nvSpPr>
          <p:cNvPr id="10" name="Rectangle 2"/>
          <p:cNvSpPr txBox="1"/>
          <p:nvPr/>
        </p:nvSpPr>
        <p:spPr>
          <a:xfrm rot="4320000">
            <a:off x="20955" y="5908675"/>
            <a:ext cx="1458595" cy="306705"/>
          </a:xfrm>
          <a:prstGeom prst="rect">
            <a:avLst/>
          </a:prstGeom>
          <a:solidFill>
            <a:srgbClr val="FFFFFF"/>
          </a:solidFill>
          <a:ln w="9525">
            <a:noFill/>
          </a:ln>
        </p:spPr>
        <p:txBody>
          <a:bodyPr wrap="square" lIns="92705" tIns="46354" rIns="92705" bIns="46354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zh-CN" altLang="zh-CN" sz="1400" b="1" dirty="0">
                <a:ln>
                  <a:noFill/>
                </a:ln>
                <a:solidFill>
                  <a:srgbClr val="FC101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Calibri" panose="020F0502020204030204" charset="0"/>
              </a:rPr>
              <a:t>友谊路延长线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8931" y="617346"/>
            <a:ext cx="7162383" cy="61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38225" y="0"/>
            <a:ext cx="8596630" cy="1320800"/>
          </a:xfrm>
        </p:spPr>
        <p:txBody>
          <a:bodyPr/>
          <a:lstStyle/>
          <a:p>
            <a:pPr algn="l">
              <a:buClrTx/>
              <a:buSzTx/>
              <a:buFontTx/>
            </a:pPr>
            <a:r>
              <a:rPr lang="zh-CN" altLang="zh-CN" sz="3200" dirty="0" smtClean="0">
                <a:solidFill>
                  <a:schemeClr val="accent2">
                    <a:lumMod val="50000"/>
                  </a:schemeClr>
                </a:solidFill>
                <a:sym typeface="微软雅黑" panose="020B0503020204020204" pitchFamily="34" charset="-122"/>
              </a:rPr>
              <a:t>纵断面设计</a:t>
            </a:r>
          </a:p>
        </p:txBody>
      </p:sp>
      <p:sp>
        <p:nvSpPr>
          <p:cNvPr id="6" name="标题 1"/>
          <p:cNvSpPr>
            <a:spLocks noGrp="1"/>
          </p:cNvSpPr>
          <p:nvPr/>
        </p:nvSpPr>
        <p:spPr>
          <a:xfrm>
            <a:off x="5572760" y="4116070"/>
            <a:ext cx="6192520" cy="2555875"/>
          </a:xfrm>
          <a:prstGeom prst="rect">
            <a:avLst/>
          </a:prstGeom>
          <a:solidFill>
            <a:srgbClr val="FFFFFF"/>
          </a:solidFill>
          <a:ln>
            <a:solidFill>
              <a:srgbClr val="00B0F0"/>
            </a:solidFill>
          </a:ln>
        </p:spPr>
        <p:txBody>
          <a:bodyPr vert="horz" lIns="91440" tIns="45720" rIns="91440" bIns="45720" rtlCol="0" anchor="t">
            <a:normAutofit fontScale="325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>
              <a:buClrTx/>
              <a:buSzTx/>
              <a:buFontTx/>
            </a:pPr>
            <a:r>
              <a:rPr lang="zh-CN" altLang="zh-CN" sz="8000" dirty="0" smtClean="0">
                <a:solidFill>
                  <a:schemeClr val="tx1"/>
                </a:solidFill>
                <a:ea typeface="微软雅黑" panose="020B0503020204020204" pitchFamily="34" charset="-122"/>
                <a:sym typeface="微软雅黑" panose="020B0503020204020204" pitchFamily="34" charset="-122"/>
              </a:rPr>
              <a:t>道路等级：城市支路,取中间设计速度30km/h。</a:t>
            </a:r>
          </a:p>
          <a:p>
            <a:pPr algn="l">
              <a:buClrTx/>
              <a:buSzTx/>
              <a:buFontTx/>
            </a:pPr>
            <a:r>
              <a:rPr lang="zh-CN" altLang="zh-CN" sz="8000" dirty="0" smtClean="0">
                <a:solidFill>
                  <a:schemeClr val="tx1"/>
                </a:solidFill>
                <a:ea typeface="微软雅黑" panose="020B0503020204020204" pitchFamily="34" charset="-122"/>
                <a:sym typeface="微软雅黑" panose="020B0503020204020204" pitchFamily="34" charset="-122"/>
              </a:rPr>
              <a:t>当V=30km/h,道路的最小坡长为85米。</a:t>
            </a:r>
          </a:p>
          <a:p>
            <a:pPr algn="l">
              <a:buClrTx/>
              <a:buSzTx/>
              <a:buFontTx/>
            </a:pPr>
            <a:r>
              <a:rPr lang="zh-CN" altLang="zh-CN" sz="8000" dirty="0" smtClean="0">
                <a:solidFill>
                  <a:schemeClr val="tx1"/>
                </a:solidFill>
                <a:ea typeface="微软雅黑" panose="020B0503020204020204" pitchFamily="34" charset="-122"/>
                <a:sym typeface="微软雅黑" panose="020B0503020204020204" pitchFamily="34" charset="-122"/>
              </a:rPr>
              <a:t>道路设计起点交幸福路，控制高程为950.3m，与现状标高一致；</a:t>
            </a:r>
          </a:p>
          <a:p>
            <a:pPr algn="l">
              <a:buClrTx/>
              <a:buSzTx/>
              <a:buFontTx/>
            </a:pPr>
            <a:r>
              <a:rPr lang="zh-CN" altLang="zh-CN" sz="8000" dirty="0" smtClean="0">
                <a:solidFill>
                  <a:schemeClr val="tx1"/>
                </a:solidFill>
                <a:ea typeface="微软雅黑" panose="020B0503020204020204" pitchFamily="34" charset="-122"/>
                <a:sym typeface="微软雅黑" panose="020B0503020204020204" pitchFamily="34" charset="-122"/>
              </a:rPr>
              <a:t>道路设计终点交南白线，控制高程为952.20m。与现状标高一致；</a:t>
            </a:r>
          </a:p>
          <a:p>
            <a:pPr algn="l">
              <a:buClrTx/>
              <a:buSzTx/>
              <a:buFontTx/>
            </a:pPr>
            <a:r>
              <a:rPr lang="zh-CN" altLang="zh-CN" sz="8000" dirty="0" smtClean="0">
                <a:solidFill>
                  <a:schemeClr val="tx1"/>
                </a:solidFill>
                <a:ea typeface="微软雅黑" panose="020B0503020204020204" pitchFamily="34" charset="-122"/>
                <a:sym typeface="微软雅黑" panose="020B0503020204020204" pitchFamily="34" charset="-122"/>
              </a:rPr>
              <a:t>道路在桩号K0+136.75及K0+360处设置变坡点，道路设计最高点位于K0+360处，设计标高为954.0m。</a:t>
            </a:r>
          </a:p>
        </p:txBody>
      </p:sp>
      <p:sp>
        <p:nvSpPr>
          <p:cNvPr id="8" name="对话气泡: 矩形 22"/>
          <p:cNvSpPr/>
          <p:nvPr/>
        </p:nvSpPr>
        <p:spPr>
          <a:xfrm>
            <a:off x="4320481" y="216098"/>
            <a:ext cx="1488475" cy="311234"/>
          </a:xfrm>
          <a:prstGeom prst="wedgeRectCallout">
            <a:avLst>
              <a:gd name="adj1" fmla="val 131441"/>
              <a:gd name="adj2" fmla="val 19599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微软雅黑" panose="020B0503020204020204" pitchFamily="34" charset="-122"/>
                <a:cs typeface="+mn-cs"/>
              </a:rPr>
              <a:t>Hs=950.30</a:t>
            </a:r>
          </a:p>
        </p:txBody>
      </p:sp>
      <p:sp>
        <p:nvSpPr>
          <p:cNvPr id="4" name="对话气泡: 矩形 22"/>
          <p:cNvSpPr/>
          <p:nvPr/>
        </p:nvSpPr>
        <p:spPr>
          <a:xfrm>
            <a:off x="1674436" y="6426398"/>
            <a:ext cx="1488475" cy="311234"/>
          </a:xfrm>
          <a:prstGeom prst="wedgeRectCallout">
            <a:avLst>
              <a:gd name="adj1" fmla="val -100933"/>
              <a:gd name="adj2" fmla="val -13820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微软雅黑" panose="020B0503020204020204" pitchFamily="34" charset="-122"/>
                <a:cs typeface="+mn-cs"/>
              </a:rPr>
              <a:t>Hs=952.20</a:t>
            </a:r>
          </a:p>
        </p:txBody>
      </p:sp>
      <p:sp>
        <p:nvSpPr>
          <p:cNvPr id="50" name="Rectangle 2"/>
          <p:cNvSpPr txBox="1"/>
          <p:nvPr/>
        </p:nvSpPr>
        <p:spPr>
          <a:xfrm rot="2640000">
            <a:off x="6167120" y="282575"/>
            <a:ext cx="773430" cy="306705"/>
          </a:xfrm>
          <a:prstGeom prst="rect">
            <a:avLst/>
          </a:prstGeom>
          <a:solidFill>
            <a:srgbClr val="FFFFFF"/>
          </a:solidFill>
          <a:ln w="9525">
            <a:noFill/>
          </a:ln>
        </p:spPr>
        <p:txBody>
          <a:bodyPr wrap="square" lIns="92705" tIns="46354" rIns="92705" bIns="46354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zh-CN" altLang="zh-CN" sz="1400" b="1" dirty="0">
                <a:ln>
                  <a:noFill/>
                </a:ln>
                <a:solidFill>
                  <a:srgbClr val="FC101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Calibri" panose="020F0502020204030204" charset="0"/>
              </a:rPr>
              <a:t>幸福路</a:t>
            </a:r>
          </a:p>
        </p:txBody>
      </p:sp>
      <p:sp>
        <p:nvSpPr>
          <p:cNvPr id="7" name="对话气泡: 矩形 22"/>
          <p:cNvSpPr/>
          <p:nvPr/>
        </p:nvSpPr>
        <p:spPr>
          <a:xfrm>
            <a:off x="2959676" y="4309943"/>
            <a:ext cx="1488475" cy="311234"/>
          </a:xfrm>
          <a:prstGeom prst="wedgeRectCallout">
            <a:avLst>
              <a:gd name="adj1" fmla="val -59637"/>
              <a:gd name="adj2" fmla="val -20818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微软雅黑" panose="020B0503020204020204" pitchFamily="34" charset="-122"/>
                <a:cs typeface="+mn-cs"/>
              </a:rPr>
              <a:t>Hs=954.00</a:t>
            </a:r>
          </a:p>
        </p:txBody>
      </p:sp>
      <p:sp>
        <p:nvSpPr>
          <p:cNvPr id="9" name="对话气泡: 矩形 22"/>
          <p:cNvSpPr/>
          <p:nvPr/>
        </p:nvSpPr>
        <p:spPr>
          <a:xfrm>
            <a:off x="3715961" y="1550868"/>
            <a:ext cx="1488475" cy="311234"/>
          </a:xfrm>
          <a:prstGeom prst="wedgeRectCallout">
            <a:avLst>
              <a:gd name="adj1" fmla="val 83234"/>
              <a:gd name="adj2" fmla="val 23536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微软雅黑" panose="020B0503020204020204" pitchFamily="34" charset="-122"/>
                <a:cs typeface="+mn-cs"/>
              </a:rPr>
              <a:t>Hs=952.00</a:t>
            </a:r>
          </a:p>
        </p:txBody>
      </p:sp>
      <p:sp>
        <p:nvSpPr>
          <p:cNvPr id="10" name="Rectangle 2"/>
          <p:cNvSpPr txBox="1"/>
          <p:nvPr/>
        </p:nvSpPr>
        <p:spPr>
          <a:xfrm rot="4320000">
            <a:off x="-64770" y="5940425"/>
            <a:ext cx="1458595" cy="306705"/>
          </a:xfrm>
          <a:prstGeom prst="rect">
            <a:avLst/>
          </a:prstGeom>
          <a:solidFill>
            <a:srgbClr val="FFFFFF"/>
          </a:solidFill>
          <a:ln w="9525">
            <a:noFill/>
          </a:ln>
        </p:spPr>
        <p:txBody>
          <a:bodyPr wrap="square" lIns="92705" tIns="46354" rIns="92705" bIns="46354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zh-CN" altLang="zh-CN" sz="1400" b="1" dirty="0">
                <a:ln>
                  <a:noFill/>
                </a:ln>
                <a:solidFill>
                  <a:srgbClr val="FC101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Calibri" panose="020F0502020204030204" charset="0"/>
              </a:rPr>
              <a:t>友谊路延长线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28700" y="0"/>
            <a:ext cx="8596630" cy="1320800"/>
          </a:xfrm>
        </p:spPr>
        <p:txBody>
          <a:bodyPr/>
          <a:lstStyle/>
          <a:p>
            <a:pPr algn="l">
              <a:buClrTx/>
              <a:buSzTx/>
              <a:buFontTx/>
            </a:pPr>
            <a:r>
              <a:rPr lang="zh-CN" altLang="zh-CN" sz="3200" dirty="0" smtClean="0">
                <a:solidFill>
                  <a:schemeClr val="accent2">
                    <a:lumMod val="50000"/>
                  </a:schemeClr>
                </a:solidFill>
                <a:sym typeface="微软雅黑" panose="020B0503020204020204" pitchFamily="34" charset="-122"/>
              </a:rPr>
              <a:t>纵断面设计</a:t>
            </a:r>
          </a:p>
        </p:txBody>
      </p:sp>
      <p:grpSp>
        <p:nvGrpSpPr>
          <p:cNvPr id="4" name="组合 3"/>
          <p:cNvGrpSpPr/>
          <p:nvPr/>
        </p:nvGrpSpPr>
        <p:grpSpPr>
          <a:xfrm>
            <a:off x="244475" y="742983"/>
            <a:ext cx="11218347" cy="4439252"/>
            <a:chOff x="-33" y="4223"/>
            <a:chExt cx="24431" cy="9668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3" y="4223"/>
              <a:ext cx="23829" cy="96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412" name="矩形 17413"/>
            <p:cNvSpPr/>
            <p:nvPr/>
          </p:nvSpPr>
          <p:spPr>
            <a:xfrm>
              <a:off x="1719" y="4387"/>
              <a:ext cx="794" cy="4489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txBody>
            <a:bodyPr wrap="square">
              <a:spAutoFit/>
            </a:bodyPr>
            <a:lstStyle/>
            <a:p>
              <a:pPr eaLnBrk="0" hangingPunct="0"/>
              <a:r>
                <a:rPr lang="zh-CN" altLang="en-US" sz="1600" b="1" dirty="0" smtClean="0">
                  <a:solidFill>
                    <a:srgbClr val="FF0000"/>
                  </a:solidFill>
                  <a:latin typeface="Arial" panose="020B0604020202020204" pitchFamily="34" charset="0"/>
                  <a:ea typeface="微软雅黑" panose="020B0503020204020204" pitchFamily="34" charset="-122"/>
                </a:rPr>
                <a:t>起点友谊路延长线</a:t>
              </a:r>
            </a:p>
          </p:txBody>
        </p:sp>
        <p:sp>
          <p:nvSpPr>
            <p:cNvPr id="17413" name="矩形 17417"/>
            <p:cNvSpPr/>
            <p:nvPr/>
          </p:nvSpPr>
          <p:spPr>
            <a:xfrm>
              <a:off x="23796" y="6268"/>
              <a:ext cx="602" cy="2879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txBody>
            <a:bodyPr wrap="square">
              <a:spAutoFit/>
            </a:bodyPr>
            <a:lstStyle/>
            <a:p>
              <a:pPr algn="ctr" eaLnBrk="0" fontAlgn="auto" hangingPunct="0"/>
              <a:r>
                <a:rPr lang="zh-CN" altLang="en-US" sz="1600" b="1" dirty="0" smtClean="0">
                  <a:solidFill>
                    <a:srgbClr val="FF0000"/>
                  </a:solidFill>
                  <a:latin typeface="Arial" panose="020B0604020202020204" pitchFamily="34" charset="0"/>
                  <a:ea typeface="微软雅黑" panose="020B0503020204020204" pitchFamily="34" charset="-122"/>
                </a:rPr>
                <a:t>终点幸福路</a:t>
              </a:r>
            </a:p>
          </p:txBody>
        </p:sp>
        <p:sp>
          <p:nvSpPr>
            <p:cNvPr id="7" name="矩形 17417"/>
            <p:cNvSpPr/>
            <p:nvPr/>
          </p:nvSpPr>
          <p:spPr>
            <a:xfrm>
              <a:off x="15423" y="9308"/>
              <a:ext cx="2196" cy="734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txBody>
            <a:bodyPr wrap="square">
              <a:spAutoFit/>
            </a:bodyPr>
            <a:lstStyle/>
            <a:p>
              <a:pPr eaLnBrk="0" hangingPunct="0"/>
              <a:r>
                <a:rPr lang="en-US" altLang="zh-CN" sz="1600" b="1" dirty="0" smtClean="0">
                  <a:solidFill>
                    <a:srgbClr val="FF0000"/>
                  </a:solidFill>
                  <a:latin typeface="Arial" panose="020B0604020202020204" pitchFamily="34" charset="0"/>
                  <a:ea typeface="微软雅黑" panose="020B0503020204020204" pitchFamily="34" charset="-122"/>
                </a:rPr>
                <a:t>K0+360</a:t>
              </a:r>
            </a:p>
          </p:txBody>
        </p:sp>
        <p:sp>
          <p:nvSpPr>
            <p:cNvPr id="8" name="矩形 17417"/>
            <p:cNvSpPr/>
            <p:nvPr/>
          </p:nvSpPr>
          <p:spPr>
            <a:xfrm>
              <a:off x="6918" y="9623"/>
              <a:ext cx="2799" cy="734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txBody>
            <a:bodyPr wrap="square">
              <a:spAutoFit/>
            </a:bodyPr>
            <a:lstStyle/>
            <a:p>
              <a:pPr eaLnBrk="0" hangingPunct="0"/>
              <a:r>
                <a:rPr lang="en-US" altLang="zh-CN" sz="1600" b="1" dirty="0" smtClean="0">
                  <a:solidFill>
                    <a:srgbClr val="FF0000"/>
                  </a:solidFill>
                  <a:latin typeface="Arial" panose="020B0604020202020204" pitchFamily="34" charset="0"/>
                  <a:ea typeface="微软雅黑" panose="020B0503020204020204" pitchFamily="34" charset="-122"/>
                </a:rPr>
                <a:t>K0+136.75</a:t>
              </a:r>
            </a:p>
          </p:txBody>
        </p:sp>
      </p:grpSp>
      <p:graphicFrame>
        <p:nvGraphicFramePr>
          <p:cNvPr id="5" name="表格 4"/>
          <p:cNvGraphicFramePr>
            <a:graphicFrameLocks noGrp="1"/>
          </p:cNvGraphicFramePr>
          <p:nvPr/>
        </p:nvGraphicFramePr>
        <p:xfrm>
          <a:off x="7279640" y="5182235"/>
          <a:ext cx="3906520" cy="1600200"/>
        </p:xfrm>
        <a:graphic>
          <a:graphicData uri="http://schemas.openxmlformats.org/drawingml/2006/table">
            <a:tbl>
              <a:tblPr>
                <a:tableStyleId>{9DCAF9ED-07DC-4A11-8D7F-57B35C25682E}</a:tableStyleId>
              </a:tblPr>
              <a:tblGrid>
                <a:gridCol w="2035810"/>
                <a:gridCol w="1870710"/>
              </a:tblGrid>
              <a:tr h="3200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1400" kern="100" dirty="0">
                          <a:effectLst/>
                          <a:ea typeface="微软雅黑" panose="020B0503020204020204" pitchFamily="34" charset="-122"/>
                        </a:rPr>
                        <a:t>竖曲线最小半径</a:t>
                      </a:r>
                    </a:p>
                  </a:txBody>
                  <a:tcPr marL="90522" marR="90522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 smtClean="0">
                          <a:effectLst/>
                        </a:rPr>
                        <a:t>4000m</a:t>
                      </a:r>
                    </a:p>
                  </a:txBody>
                  <a:tcPr marL="90531" marR="90531" marT="0" marB="0" anchor="ctr"/>
                </a:tc>
              </a:tr>
              <a:tr h="3200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1400" kern="100" dirty="0">
                          <a:effectLst/>
                          <a:ea typeface="微软雅黑" panose="020B0503020204020204" pitchFamily="34" charset="-122"/>
                        </a:rPr>
                        <a:t>最大纵坡</a:t>
                      </a:r>
                    </a:p>
                  </a:txBody>
                  <a:tcPr marL="90522" marR="90522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 smtClean="0">
                          <a:effectLst/>
                        </a:rPr>
                        <a:t>1.24%</a:t>
                      </a:r>
                    </a:p>
                  </a:txBody>
                  <a:tcPr marL="90531" marR="90531" marT="0" marB="0" anchor="ctr"/>
                </a:tc>
              </a:tr>
              <a:tr h="3200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1400" kern="100">
                          <a:effectLst/>
                          <a:ea typeface="微软雅黑" panose="020B0503020204020204" pitchFamily="34" charset="-122"/>
                        </a:rPr>
                        <a:t>最小纵坡</a:t>
                      </a:r>
                    </a:p>
                  </a:txBody>
                  <a:tcPr marL="90522" marR="90522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 smtClean="0">
                          <a:effectLst/>
                        </a:rPr>
                        <a:t>0.86%</a:t>
                      </a:r>
                    </a:p>
                  </a:txBody>
                  <a:tcPr marL="90531" marR="90531" marT="0" marB="0" anchor="ctr"/>
                </a:tc>
              </a:tr>
              <a:tr h="3200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1400" kern="100" dirty="0">
                          <a:effectLst/>
                          <a:ea typeface="微软雅黑" panose="020B0503020204020204" pitchFamily="34" charset="-122"/>
                        </a:rPr>
                        <a:t>最小坡长</a:t>
                      </a:r>
                    </a:p>
                  </a:txBody>
                  <a:tcPr marL="90522" marR="90522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 smtClean="0">
                          <a:effectLst/>
                        </a:rPr>
                        <a:t>136.75m</a:t>
                      </a:r>
                    </a:p>
                  </a:txBody>
                  <a:tcPr marL="90531" marR="90531" marT="0" marB="0" anchor="ctr"/>
                </a:tc>
              </a:tr>
              <a:tr h="3200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1400" kern="100" dirty="0">
                          <a:effectLst/>
                          <a:ea typeface="微软雅黑" panose="020B0503020204020204" pitchFamily="34" charset="-122"/>
                        </a:rPr>
                        <a:t>竖曲线最小长度</a:t>
                      </a:r>
                    </a:p>
                  </a:txBody>
                  <a:tcPr marL="90522" marR="90522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 smtClean="0">
                          <a:effectLst/>
                        </a:rPr>
                        <a:t>52.09m</a:t>
                      </a:r>
                    </a:p>
                  </a:txBody>
                  <a:tcPr marL="90531" marR="90531" marT="0" marB="0" anchor="ctr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817880" y="710565"/>
            <a:ext cx="9520555" cy="4320000"/>
            <a:chOff x="2067" y="2244"/>
            <a:chExt cx="14993" cy="10020"/>
          </a:xfrm>
        </p:grpSpPr>
        <p:pic>
          <p:nvPicPr>
            <p:cNvPr id="15361" name="Picture 1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067" y="2244"/>
              <a:ext cx="14993" cy="100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" name="圆角矩形 11"/>
            <p:cNvSpPr/>
            <p:nvPr/>
          </p:nvSpPr>
          <p:spPr bwMode="auto">
            <a:xfrm>
              <a:off x="2144" y="7523"/>
              <a:ext cx="14915" cy="4740"/>
            </a:xfrm>
            <a:prstGeom prst="round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4" name="标题 1"/>
          <p:cNvSpPr>
            <a:spLocks noGrp="1"/>
          </p:cNvSpPr>
          <p:nvPr>
            <p:ph type="title"/>
          </p:nvPr>
        </p:nvSpPr>
        <p:spPr>
          <a:xfrm>
            <a:off x="175" y="146"/>
            <a:ext cx="8596668" cy="1320800"/>
          </a:xfrm>
        </p:spPr>
        <p:txBody>
          <a:bodyPr/>
          <a:lstStyle/>
          <a:p>
            <a:pPr algn="l">
              <a:buClrTx/>
              <a:buSzTx/>
              <a:buFontTx/>
            </a:pPr>
            <a:r>
              <a:rPr lang="zh-CN" altLang="en-US" dirty="0" smtClean="0">
                <a:solidFill>
                  <a:schemeClr val="accent2">
                    <a:lumMod val="50000"/>
                  </a:schemeClr>
                </a:solidFill>
              </a:rPr>
              <a:t>标准横断面设计</a:t>
            </a:r>
          </a:p>
        </p:txBody>
      </p:sp>
      <p:sp>
        <p:nvSpPr>
          <p:cNvPr id="9" name="标题 1"/>
          <p:cNvSpPr>
            <a:spLocks noGrp="1"/>
          </p:cNvSpPr>
          <p:nvPr/>
        </p:nvSpPr>
        <p:spPr>
          <a:xfrm>
            <a:off x="866775" y="5030470"/>
            <a:ext cx="9472295" cy="1811655"/>
          </a:xfrm>
          <a:prstGeom prst="rect">
            <a:avLst/>
          </a:prstGeom>
          <a:solidFill>
            <a:srgbClr val="FFFFFF"/>
          </a:solidFill>
          <a:ln>
            <a:solidFill>
              <a:srgbClr val="00B0F0"/>
            </a:solidFill>
          </a:ln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>
              <a:buClrTx/>
              <a:buSzTx/>
              <a:buFontTx/>
            </a:pPr>
            <a:r>
              <a:rPr lang="en-US" altLang="zh-CN" sz="2300" b="1" dirty="0" smtClean="0">
                <a:solidFill>
                  <a:schemeClr val="tx1"/>
                </a:solidFill>
                <a:ea typeface="微软雅黑" panose="020B0503020204020204" pitchFamily="34" charset="-122"/>
                <a:sym typeface="微软雅黑" panose="020B0503020204020204" pitchFamily="34" charset="-122"/>
              </a:rPr>
              <a:t>16</a:t>
            </a:r>
            <a:r>
              <a:rPr lang="zh-CN" altLang="en-US" sz="2300" b="1" dirty="0" smtClean="0">
                <a:solidFill>
                  <a:schemeClr val="tx1"/>
                </a:solidFill>
                <a:ea typeface="微软雅黑" panose="020B0503020204020204" pitchFamily="34" charset="-122"/>
                <a:sym typeface="微软雅黑" panose="020B0503020204020204" pitchFamily="34" charset="-122"/>
              </a:rPr>
              <a:t>米推荐断面一致采用：</a:t>
            </a:r>
          </a:p>
          <a:p>
            <a:pPr algn="l">
              <a:buClrTx/>
              <a:buSzTx/>
              <a:buFontTx/>
            </a:pPr>
            <a:r>
              <a:rPr lang="en-US" altLang="zh-CN" sz="2300" b="1" dirty="0" smtClean="0">
                <a:solidFill>
                  <a:schemeClr val="tx1"/>
                </a:solidFill>
                <a:ea typeface="微软雅黑" panose="020B0503020204020204" pitchFamily="34" charset="-122"/>
                <a:sym typeface="微软雅黑" panose="020B0503020204020204" pitchFamily="34" charset="-122"/>
              </a:rPr>
              <a:t>3.5</a:t>
            </a:r>
            <a:r>
              <a:rPr lang="zh-CN" altLang="en-US" sz="2300" b="1" dirty="0" smtClean="0">
                <a:solidFill>
                  <a:schemeClr val="tx1"/>
                </a:solidFill>
                <a:ea typeface="微软雅黑" panose="020B0503020204020204" pitchFamily="34" charset="-122"/>
                <a:sym typeface="微软雅黑" panose="020B0503020204020204" pitchFamily="34" charset="-122"/>
              </a:rPr>
              <a:t>米（人行道</a:t>
            </a:r>
            <a:r>
              <a:rPr lang="en-US" altLang="zh-CN" sz="2300" b="1" dirty="0" smtClean="0">
                <a:solidFill>
                  <a:schemeClr val="tx1"/>
                </a:solidFill>
                <a:ea typeface="微软雅黑" panose="020B0503020204020204" pitchFamily="34" charset="-122"/>
                <a:sym typeface="微软雅黑" panose="020B0503020204020204" pitchFamily="34" charset="-122"/>
              </a:rPr>
              <a:t>+</a:t>
            </a:r>
            <a:r>
              <a:rPr lang="zh-CN" altLang="en-US" sz="2300" b="1" dirty="0" smtClean="0">
                <a:solidFill>
                  <a:schemeClr val="tx1"/>
                </a:solidFill>
                <a:ea typeface="宋体" panose="02010600030101010101" pitchFamily="2" charset="-122"/>
                <a:sym typeface="微软雅黑" panose="020B0503020204020204" pitchFamily="34" charset="-122"/>
              </a:rPr>
              <a:t>带状</a:t>
            </a:r>
            <a:r>
              <a:rPr lang="zh-CN" altLang="en-US" sz="2300" b="1" dirty="0" smtClean="0">
                <a:solidFill>
                  <a:schemeClr val="tx1"/>
                </a:solidFill>
                <a:ea typeface="微软雅黑" panose="020B0503020204020204" pitchFamily="34" charset="-122"/>
                <a:sym typeface="微软雅黑" panose="020B0503020204020204" pitchFamily="34" charset="-122"/>
              </a:rPr>
              <a:t>树池）</a:t>
            </a:r>
            <a:r>
              <a:rPr lang="en-US" altLang="zh-CN" sz="2300" b="1" dirty="0" smtClean="0">
                <a:solidFill>
                  <a:schemeClr val="tx1"/>
                </a:solidFill>
                <a:ea typeface="微软雅黑" panose="020B0503020204020204" pitchFamily="34" charset="-122"/>
                <a:sym typeface="微软雅黑" panose="020B0503020204020204" pitchFamily="34" charset="-122"/>
              </a:rPr>
              <a:t>+4.5</a:t>
            </a:r>
            <a:r>
              <a:rPr lang="zh-CN" altLang="en-US" sz="2300" b="1" dirty="0" smtClean="0">
                <a:solidFill>
                  <a:schemeClr val="tx1"/>
                </a:solidFill>
                <a:ea typeface="微软雅黑" panose="020B0503020204020204" pitchFamily="34" charset="-122"/>
                <a:sym typeface="微软雅黑" panose="020B0503020204020204" pitchFamily="34" charset="-122"/>
              </a:rPr>
              <a:t>米（机动车道）</a:t>
            </a:r>
            <a:r>
              <a:rPr lang="en-US" altLang="zh-CN" sz="2300" b="1" dirty="0" smtClean="0">
                <a:solidFill>
                  <a:schemeClr val="tx1"/>
                </a:solidFill>
                <a:ea typeface="微软雅黑" panose="020B0503020204020204" pitchFamily="34" charset="-122"/>
                <a:sym typeface="微软雅黑" panose="020B0503020204020204" pitchFamily="34" charset="-122"/>
              </a:rPr>
              <a:t>+4.5</a:t>
            </a:r>
            <a:r>
              <a:rPr lang="zh-CN" altLang="en-US" sz="2300" b="1" dirty="0" smtClean="0">
                <a:solidFill>
                  <a:schemeClr val="tx1"/>
                </a:solidFill>
                <a:ea typeface="微软雅黑" panose="020B0503020204020204" pitchFamily="34" charset="-122"/>
                <a:sym typeface="微软雅黑" panose="020B0503020204020204" pitchFamily="34" charset="-122"/>
              </a:rPr>
              <a:t>米（机动车道）</a:t>
            </a:r>
            <a:r>
              <a:rPr lang="en-US" altLang="zh-CN" sz="2300" b="1" dirty="0" smtClean="0">
                <a:solidFill>
                  <a:schemeClr val="tx1"/>
                </a:solidFill>
                <a:ea typeface="微软雅黑" panose="020B0503020204020204" pitchFamily="34" charset="-122"/>
                <a:sym typeface="微软雅黑" panose="020B0503020204020204" pitchFamily="34" charset="-122"/>
              </a:rPr>
              <a:t>+3.5</a:t>
            </a:r>
            <a:r>
              <a:rPr lang="zh-CN" altLang="en-US" sz="2300" b="1" dirty="0" smtClean="0">
                <a:solidFill>
                  <a:schemeClr val="tx1"/>
                </a:solidFill>
                <a:ea typeface="微软雅黑" panose="020B0503020204020204" pitchFamily="34" charset="-122"/>
                <a:sym typeface="微软雅黑" panose="020B0503020204020204" pitchFamily="34" charset="-122"/>
              </a:rPr>
              <a:t>米（人行道</a:t>
            </a:r>
            <a:r>
              <a:rPr lang="en-US" altLang="zh-CN" sz="2300" b="1" dirty="0" smtClean="0">
                <a:solidFill>
                  <a:schemeClr val="tx1"/>
                </a:solidFill>
                <a:ea typeface="微软雅黑" panose="020B0503020204020204" pitchFamily="34" charset="-122"/>
                <a:sym typeface="微软雅黑" panose="020B0503020204020204" pitchFamily="34" charset="-122"/>
              </a:rPr>
              <a:t>+</a:t>
            </a:r>
            <a:r>
              <a:rPr lang="zh-CN" altLang="en-US" sz="2300" b="1" dirty="0" smtClean="0">
                <a:solidFill>
                  <a:schemeClr val="tx1"/>
                </a:solidFill>
                <a:ea typeface="宋体" panose="02010600030101010101" pitchFamily="2" charset="-122"/>
                <a:sym typeface="微软雅黑" panose="020B0503020204020204" pitchFamily="34" charset="-122"/>
              </a:rPr>
              <a:t>带状</a:t>
            </a:r>
            <a:r>
              <a:rPr lang="zh-CN" altLang="en-US" sz="2300" b="1" dirty="0" smtClean="0">
                <a:solidFill>
                  <a:schemeClr val="tx1"/>
                </a:solidFill>
                <a:ea typeface="微软雅黑" panose="020B0503020204020204" pitchFamily="34" charset="-122"/>
                <a:sym typeface="微软雅黑" panose="020B0503020204020204" pitchFamily="34" charset="-122"/>
              </a:rPr>
              <a:t>树池）</a:t>
            </a:r>
            <a:r>
              <a:rPr lang="en-US" altLang="zh-CN" sz="2300" b="1" dirty="0" smtClean="0">
                <a:solidFill>
                  <a:schemeClr val="tx1"/>
                </a:solidFill>
                <a:ea typeface="微软雅黑" panose="020B0503020204020204" pitchFamily="34" charset="-122"/>
                <a:sym typeface="微软雅黑" panose="020B0503020204020204" pitchFamily="34" charset="-122"/>
              </a:rPr>
              <a:t>=16</a:t>
            </a:r>
            <a:r>
              <a:rPr lang="zh-CN" altLang="en-US" sz="2300" b="1" dirty="0" smtClean="0">
                <a:solidFill>
                  <a:schemeClr val="tx1"/>
                </a:solidFill>
                <a:ea typeface="宋体" panose="02010600030101010101" pitchFamily="2" charset="-122"/>
                <a:sym typeface="微软雅黑" panose="020B0503020204020204" pitchFamily="34" charset="-122"/>
              </a:rPr>
              <a:t>米。</a:t>
            </a:r>
          </a:p>
          <a:p>
            <a:pPr algn="l">
              <a:buClrTx/>
              <a:buSzTx/>
              <a:buFontTx/>
            </a:pPr>
            <a:r>
              <a:rPr lang="en-US" altLang="zh-CN" sz="2300" b="1" dirty="0" smtClean="0">
                <a:solidFill>
                  <a:schemeClr val="tx1"/>
                </a:solidFill>
                <a:ea typeface="宋体" panose="02010600030101010101" pitchFamily="2" charset="-122"/>
                <a:sym typeface="微软雅黑" panose="020B0503020204020204" pitchFamily="34" charset="-122"/>
              </a:rPr>
              <a:t>道路绿地率：18.75%</a:t>
            </a:r>
            <a:r>
              <a:rPr lang="zh-CN" altLang="en-US" sz="2300" b="1" dirty="0" smtClean="0">
                <a:solidFill>
                  <a:schemeClr val="tx1"/>
                </a:solidFill>
                <a:ea typeface="宋体" panose="02010600030101010101" pitchFamily="2" charset="-122"/>
                <a:sym typeface="微软雅黑" panose="020B0503020204020204" pitchFamily="34" charset="-122"/>
              </a:rPr>
              <a:t>。</a:t>
            </a:r>
          </a:p>
          <a:p>
            <a:pPr algn="l">
              <a:buClrTx/>
              <a:buSzTx/>
              <a:buFontTx/>
            </a:pPr>
            <a:r>
              <a:rPr lang="en-US" altLang="zh-CN" sz="2300" b="1" dirty="0" smtClean="0">
                <a:solidFill>
                  <a:schemeClr val="tx1"/>
                </a:solidFill>
                <a:ea typeface="宋体" panose="02010600030101010101" pitchFamily="2" charset="-122"/>
                <a:sym typeface="微软雅黑" panose="020B0503020204020204" pitchFamily="34" charset="-122"/>
              </a:rPr>
              <a:t>道路横坡：机动车道横坡为1.5%的双面坡，人行道为2.0%单面坡。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>
            <a:spLocks noGrp="1"/>
          </p:cNvSpPr>
          <p:nvPr>
            <p:ph type="title"/>
          </p:nvPr>
        </p:nvSpPr>
        <p:spPr>
          <a:xfrm>
            <a:off x="1047925" y="146"/>
            <a:ext cx="8596668" cy="1320800"/>
          </a:xfrm>
        </p:spPr>
        <p:txBody>
          <a:bodyPr/>
          <a:lstStyle/>
          <a:p>
            <a:pPr algn="l">
              <a:buClrTx/>
              <a:buSzTx/>
              <a:buFontTx/>
            </a:pPr>
            <a:r>
              <a:rPr lang="zh-CN" altLang="en-US" dirty="0" smtClean="0">
                <a:solidFill>
                  <a:schemeClr val="accent2">
                    <a:lumMod val="50000"/>
                  </a:schemeClr>
                </a:solidFill>
              </a:rPr>
              <a:t>路面结构设计</a:t>
            </a:r>
          </a:p>
        </p:txBody>
      </p:sp>
      <p:sp>
        <p:nvSpPr>
          <p:cNvPr id="5" name="Rectangle 9"/>
          <p:cNvSpPr>
            <a:spLocks noChangeArrowheads="1"/>
          </p:cNvSpPr>
          <p:nvPr/>
        </p:nvSpPr>
        <p:spPr bwMode="auto">
          <a:xfrm>
            <a:off x="698500" y="5111115"/>
            <a:ext cx="6929755" cy="968375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229980" tIns="114991" rIns="229980" bIns="114991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b="1" dirty="0">
                <a:solidFill>
                  <a:schemeClr val="tx1"/>
                </a:solidFill>
                <a:ea typeface="微软雅黑" panose="020B0503020204020204" pitchFamily="34" charset="-122"/>
              </a:rPr>
              <a:t>考虑路面的降噪、美观、行车舒适性，同时结合周边已建道路，推荐采用沥青混凝土路面。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7865745" y="3723005"/>
            <a:ext cx="4011295" cy="156845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 anchor="t">
            <a:spAutoFit/>
          </a:bodyPr>
          <a:lstStyle/>
          <a:p>
            <a:pPr marL="241300" lvl="0" indent="635" defTabSz="1475105">
              <a:lnSpc>
                <a:spcPct val="150000"/>
              </a:lnSpc>
              <a:spcAft>
                <a:spcPts val="0"/>
              </a:spcAft>
            </a:pPr>
            <a:r>
              <a:rPr lang="zh-CN" altLang="en-US" sz="1600" b="1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人行道：根据本地工程习惯及路段使用，综合考虑材料景观效果、行人舒适性及造价人行道铺装采用透水砖。</a:t>
            </a:r>
          </a:p>
          <a:p>
            <a:pPr marL="241300" indent="635" algn="l" defTabSz="1475105" rtl="0" eaLnBrk="1" latinLnBrk="0" hangingPunct="1">
              <a:lnSpc>
                <a:spcPct val="150000"/>
              </a:lnSpc>
              <a:spcAft>
                <a:spcPts val="0"/>
              </a:spcAft>
            </a:pPr>
            <a:endParaRPr lang="zh-CN" altLang="en-US" sz="1600" b="1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aphicFrame>
        <p:nvGraphicFramePr>
          <p:cNvPr id="7" name="表格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8396035"/>
              </p:ext>
            </p:extLst>
          </p:nvPr>
        </p:nvGraphicFramePr>
        <p:xfrm>
          <a:off x="7865745" y="1443990"/>
          <a:ext cx="4081780" cy="2279015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766445"/>
                <a:gridCol w="2284730"/>
                <a:gridCol w="1030605"/>
              </a:tblGrid>
              <a:tr h="41148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1600" kern="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层位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1600" kern="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结构层材料名称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1600" kern="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人行道</a:t>
                      </a:r>
                    </a:p>
                  </a:txBody>
                  <a:tcPr marL="68580" marR="68580" marT="0" marB="0" anchor="ctr"/>
                </a:tc>
              </a:tr>
              <a:tr h="36576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1600" kern="1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彩色</a:t>
                      </a:r>
                      <a:r>
                        <a:rPr lang="zh-CN" sz="1600" kern="1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透水</a:t>
                      </a:r>
                      <a:r>
                        <a:rPr lang="zh-CN" sz="1600" kern="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砖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6cm</a:t>
                      </a:r>
                    </a:p>
                  </a:txBody>
                  <a:tcPr marL="68580" marR="68580" marT="0" marB="0" anchor="ctr"/>
                </a:tc>
              </a:tr>
              <a:tr h="40449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sz="1600" kern="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1:6干性水泥砂浆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3cm</a:t>
                      </a:r>
                    </a:p>
                  </a:txBody>
                  <a:tcPr marL="68580" marR="68580" marT="0" marB="0" anchor="ctr"/>
                </a:tc>
              </a:tr>
              <a:tr h="36576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1600" kern="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水泥稳定碎石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20cm</a:t>
                      </a:r>
                    </a:p>
                  </a:txBody>
                  <a:tcPr marL="68580" marR="68580" marT="0" marB="0" anchor="ctr"/>
                </a:tc>
              </a:tr>
              <a:tr h="36576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1600" kern="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级配碎石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10cm</a:t>
                      </a:r>
                    </a:p>
                  </a:txBody>
                  <a:tcPr marL="68580" marR="68580" marT="0" marB="0" anchor="ctr"/>
                </a:tc>
              </a:tr>
              <a:tr h="36576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1600" kern="1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合计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39cm</a:t>
                      </a: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graphicFrame>
        <p:nvGraphicFramePr>
          <p:cNvPr id="8" name="表格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9401678"/>
              </p:ext>
            </p:extLst>
          </p:nvPr>
        </p:nvGraphicFramePr>
        <p:xfrm>
          <a:off x="698500" y="1453515"/>
          <a:ext cx="6929755" cy="3657600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925830"/>
                <a:gridCol w="4439285"/>
                <a:gridCol w="1564640"/>
              </a:tblGrid>
              <a:tr h="36576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1600" kern="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层位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1600" kern="1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结构层材料名称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1600" kern="1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机动车道</a:t>
                      </a:r>
                    </a:p>
                  </a:txBody>
                  <a:tcPr marL="68580" marR="68580" marT="0" marB="0" anchor="ctr"/>
                </a:tc>
              </a:tr>
              <a:tr h="73152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1600" kern="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上面层：</a:t>
                      </a:r>
                      <a:r>
                        <a:rPr lang="en-US" sz="1600" kern="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5%SBS</a:t>
                      </a:r>
                      <a:r>
                        <a:rPr lang="zh-CN" sz="1600" kern="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改性沥青混凝土（加抗折纤维）（</a:t>
                      </a:r>
                      <a:r>
                        <a:rPr lang="en-US" sz="1600" kern="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AC-13C</a:t>
                      </a:r>
                      <a:r>
                        <a:rPr lang="zh-CN" sz="1600" kern="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）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4cm</a:t>
                      </a:r>
                    </a:p>
                  </a:txBody>
                  <a:tcPr marL="68580" marR="68580" marT="0" marB="0" anchor="ctr"/>
                </a:tc>
              </a:tr>
              <a:tr h="36576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1600" kern="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粘层沥青（</a:t>
                      </a:r>
                      <a:r>
                        <a:rPr lang="en-US" sz="1600" kern="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PC-3</a:t>
                      </a:r>
                      <a:r>
                        <a:rPr lang="zh-CN" sz="1600" kern="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）</a:t>
                      </a:r>
                      <a:r>
                        <a:rPr lang="en-US" sz="1600" kern="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0.5L/</a:t>
                      </a:r>
                      <a:r>
                        <a:rPr lang="zh-CN" sz="1600" kern="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㎡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n-US" sz="1600" kern="1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/>
                </a:tc>
              </a:tr>
              <a:tr h="36576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1600" kern="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下面层：中粒式改性沥青混凝土（</a:t>
                      </a:r>
                      <a:r>
                        <a:rPr lang="en-US" sz="1600" kern="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AC-20C</a:t>
                      </a:r>
                      <a:r>
                        <a:rPr lang="zh-CN" sz="1600" kern="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）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6cm</a:t>
                      </a:r>
                    </a:p>
                  </a:txBody>
                  <a:tcPr marL="68580" marR="68580" marT="0" marB="0" anchor="ctr"/>
                </a:tc>
              </a:tr>
              <a:tr h="36576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1600" kern="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透层沥青（</a:t>
                      </a:r>
                      <a:r>
                        <a:rPr lang="en-US" sz="1600" kern="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PC-2</a:t>
                      </a:r>
                      <a:r>
                        <a:rPr lang="zh-CN" sz="1600" kern="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）</a:t>
                      </a:r>
                      <a:r>
                        <a:rPr lang="en-US" sz="1600" kern="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1L/</a:t>
                      </a:r>
                      <a:r>
                        <a:rPr lang="zh-CN" sz="1600" kern="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㎡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n-US" sz="1600" kern="1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/>
                </a:tc>
              </a:tr>
              <a:tr h="36576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1600" kern="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封层：稀浆封层（</a:t>
                      </a:r>
                      <a:r>
                        <a:rPr lang="en-US" sz="1600" kern="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ES-2</a:t>
                      </a:r>
                      <a:r>
                        <a:rPr lang="zh-CN" sz="1600" kern="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）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0.6cm</a:t>
                      </a:r>
                    </a:p>
                  </a:txBody>
                  <a:tcPr marL="68580" marR="68580" marT="0" marB="0" anchor="ctr"/>
                </a:tc>
              </a:tr>
              <a:tr h="36576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1600" kern="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基层：</a:t>
                      </a:r>
                      <a:r>
                        <a:rPr lang="en-US" sz="1600" kern="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 </a:t>
                      </a:r>
                      <a:r>
                        <a:rPr lang="en-US" sz="1600" kern="1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5.5%</a:t>
                      </a:r>
                      <a:r>
                        <a:rPr lang="zh-CN" sz="1600" kern="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水泥稳定碎石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30cm</a:t>
                      </a:r>
                    </a:p>
                  </a:txBody>
                  <a:tcPr marL="68580" marR="68580" marT="0" marB="0" anchor="ctr"/>
                </a:tc>
              </a:tr>
              <a:tr h="36576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7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1600" kern="1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级配碎石</a:t>
                      </a:r>
                      <a:endParaRPr lang="zh-CN" sz="1600" kern="1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15cm</a:t>
                      </a:r>
                    </a:p>
                  </a:txBody>
                  <a:tcPr marL="68580" marR="68580" marT="0" marB="0" anchor="ctr"/>
                </a:tc>
              </a:tr>
              <a:tr h="36576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n-US" sz="1600" kern="1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1600" kern="1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合计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55.6cm</a:t>
                      </a: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10" name="文本框 9"/>
          <p:cNvSpPr txBox="1"/>
          <p:nvPr/>
        </p:nvSpPr>
        <p:spPr>
          <a:xfrm>
            <a:off x="698500" y="937260"/>
            <a:ext cx="1845310" cy="50673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 anchor="t">
            <a:spAutoFit/>
          </a:bodyPr>
          <a:lstStyle/>
          <a:p>
            <a:pPr marL="241300" indent="635" algn="l">
              <a:lnSpc>
                <a:spcPct val="150000"/>
              </a:lnSpc>
              <a:spcAft>
                <a:spcPts val="0"/>
              </a:spcAft>
            </a:pPr>
            <a:r>
              <a:rPr lang="zh-CN" altLang="en-US" b="1" kern="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车行道结构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7865745" y="946785"/>
            <a:ext cx="1845310" cy="50673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 anchor="t">
            <a:spAutoFit/>
          </a:bodyPr>
          <a:lstStyle/>
          <a:p>
            <a:pPr marL="241300" indent="635" algn="l">
              <a:lnSpc>
                <a:spcPct val="150000"/>
              </a:lnSpc>
              <a:spcAft>
                <a:spcPts val="0"/>
              </a:spcAft>
            </a:pPr>
            <a:r>
              <a:rPr lang="zh-CN" altLang="en-US" b="1" kern="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人行道结构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爆破"/>
          <p:cNvPicPr>
            <a:picLocks noChangeAspect="1"/>
          </p:cNvPicPr>
          <p:nvPr/>
        </p:nvPicPr>
        <p:blipFill>
          <a:blip r:embed="rId2"/>
          <a:srcRect l="10701" t="6561" r="11458" b="6704"/>
          <a:stretch>
            <a:fillRect/>
          </a:stretch>
        </p:blipFill>
        <p:spPr>
          <a:xfrm>
            <a:off x="3767455" y="189230"/>
            <a:ext cx="8233552" cy="64800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28700" y="0"/>
            <a:ext cx="8596630" cy="639445"/>
          </a:xfrm>
        </p:spPr>
        <p:txBody>
          <a:bodyPr>
            <a:normAutofit fontScale="90000"/>
          </a:bodyPr>
          <a:lstStyle/>
          <a:p>
            <a:pPr algn="l">
              <a:buClrTx/>
              <a:buSzTx/>
              <a:buFontTx/>
            </a:pPr>
            <a:r>
              <a:rPr lang="en-US" altLang="zh-CN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zh-CN" altLang="en-US" dirty="0" smtClean="0">
                <a:solidFill>
                  <a:schemeClr val="accent2">
                    <a:lumMod val="50000"/>
                  </a:schemeClr>
                </a:solidFill>
              </a:rPr>
              <a:t>边坡处理</a:t>
            </a:r>
          </a:p>
        </p:txBody>
      </p:sp>
      <p:sp>
        <p:nvSpPr>
          <p:cNvPr id="10" name="标题 1"/>
          <p:cNvSpPr>
            <a:spLocks noGrp="1"/>
          </p:cNvSpPr>
          <p:nvPr/>
        </p:nvSpPr>
        <p:spPr>
          <a:xfrm>
            <a:off x="9897110" y="3457575"/>
            <a:ext cx="1547495" cy="464820"/>
          </a:xfrm>
          <a:prstGeom prst="rect">
            <a:avLst/>
          </a:prstGeom>
          <a:solidFill>
            <a:srgbClr val="FFFFFF"/>
          </a:solidFill>
          <a:ln>
            <a:solidFill>
              <a:srgbClr val="00B0F0"/>
            </a:solidFill>
          </a:ln>
        </p:spPr>
        <p:txBody>
          <a:bodyPr vert="horz" lIns="91440" tIns="45720" rIns="91440" bIns="45720" rtlCol="0" anchor="t"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fontAlgn="auto">
              <a:lnSpc>
                <a:spcPct val="150000"/>
              </a:lnSpc>
            </a:pPr>
            <a:r>
              <a:rPr lang="zh-CN" altLang="en-US" sz="16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锚杆框架防护</a:t>
            </a:r>
          </a:p>
        </p:txBody>
      </p:sp>
      <p:cxnSp>
        <p:nvCxnSpPr>
          <p:cNvPr id="12" name="直接箭头连接符 11"/>
          <p:cNvCxnSpPr>
            <a:stCxn id="14" idx="2"/>
          </p:cNvCxnSpPr>
          <p:nvPr/>
        </p:nvCxnSpPr>
        <p:spPr>
          <a:xfrm flipH="1">
            <a:off x="8411210" y="464820"/>
            <a:ext cx="221615" cy="67119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3" name="标题 1"/>
          <p:cNvSpPr>
            <a:spLocks noGrp="1"/>
          </p:cNvSpPr>
          <p:nvPr/>
        </p:nvSpPr>
        <p:spPr>
          <a:xfrm>
            <a:off x="379730" y="887095"/>
            <a:ext cx="3525520" cy="371157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indent="0" algn="l" fontAlgn="auto">
              <a:lnSpc>
                <a:spcPct val="150000"/>
              </a:lnSpc>
            </a:pPr>
            <a:r>
              <a:rPr lang="zh-CN" altLang="en-US" sz="2300" b="1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边坡处理：</a:t>
            </a:r>
            <a:endParaRPr lang="zh-CN" altLang="en-US" sz="2300" dirty="0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342900" indent="0" algn="l" fontAlgn="auto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3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边坡高度</a:t>
            </a:r>
            <a:r>
              <a:rPr lang="en-US" altLang="zh-CN" sz="23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≤4</a:t>
            </a:r>
            <a:r>
              <a:rPr lang="zh-CN" altLang="en-US" sz="23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米高的边坡采用自然放坡；</a:t>
            </a:r>
          </a:p>
          <a:p>
            <a:pPr marL="342900" indent="0" algn="l" fontAlgn="auto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3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边坡高度＞</a:t>
            </a:r>
            <a:r>
              <a:rPr lang="en-US" altLang="zh-CN" sz="23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4</a:t>
            </a:r>
            <a:r>
              <a:rPr lang="zh-CN" altLang="en-US" sz="23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米的采用菱形框格防护和锚杆框架防护。</a:t>
            </a:r>
          </a:p>
          <a:p>
            <a:pPr marL="342900" indent="0" algn="l" fontAlgn="auto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3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边坡绿化采用灌木、草进行立体配置，提高生态效益和景观效益。</a:t>
            </a:r>
          </a:p>
        </p:txBody>
      </p:sp>
      <p:cxnSp>
        <p:nvCxnSpPr>
          <p:cNvPr id="13" name="直接箭头连接符 12"/>
          <p:cNvCxnSpPr/>
          <p:nvPr/>
        </p:nvCxnSpPr>
        <p:spPr>
          <a:xfrm flipH="1">
            <a:off x="6210935" y="3660140"/>
            <a:ext cx="3676650" cy="111442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4" name="标题 1"/>
          <p:cNvSpPr>
            <a:spLocks noGrp="1"/>
          </p:cNvSpPr>
          <p:nvPr/>
        </p:nvSpPr>
        <p:spPr>
          <a:xfrm>
            <a:off x="7858760" y="0"/>
            <a:ext cx="1547495" cy="464820"/>
          </a:xfrm>
          <a:prstGeom prst="rect">
            <a:avLst/>
          </a:prstGeom>
          <a:solidFill>
            <a:srgbClr val="FFFFFF"/>
          </a:solidFill>
          <a:ln>
            <a:solidFill>
              <a:srgbClr val="00B0F0"/>
            </a:solidFill>
          </a:ln>
        </p:spPr>
        <p:txBody>
          <a:bodyPr vert="horz" lIns="91440" tIns="45720" rIns="91440" bIns="45720" rtlCol="0" anchor="t"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fontAlgn="auto">
              <a:lnSpc>
                <a:spcPct val="150000"/>
              </a:lnSpc>
            </a:pPr>
            <a:r>
              <a:rPr lang="zh-CN" altLang="en-US" sz="16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菱形框格防护</a:t>
            </a:r>
          </a:p>
        </p:txBody>
      </p:sp>
      <p:cxnSp>
        <p:nvCxnSpPr>
          <p:cNvPr id="15" name="直接箭头连接符 14"/>
          <p:cNvCxnSpPr/>
          <p:nvPr/>
        </p:nvCxnSpPr>
        <p:spPr>
          <a:xfrm flipH="1" flipV="1">
            <a:off x="9087485" y="2221865"/>
            <a:ext cx="790575" cy="1428750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16" name="图片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1050" y="4512945"/>
            <a:ext cx="3600000" cy="2156707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0660" y="0"/>
            <a:ext cx="3600000" cy="22389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4"/>
          <p:cNvSpPr txBox="1"/>
          <p:nvPr/>
        </p:nvSpPr>
        <p:spPr>
          <a:xfrm>
            <a:off x="843280" y="2145030"/>
            <a:ext cx="5443220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 smtClean="0">
                <a:latin typeface="黑体" panose="02010609060101010101" pitchFamily="49" charset="-122"/>
                <a:ea typeface="黑体" panose="02010609060101010101" pitchFamily="49" charset="-122"/>
                <a:sym typeface="微软雅黑" panose="020B0503020204020204" pitchFamily="34" charset="-122"/>
              </a:rPr>
              <a:t>第三章：管线工程</a:t>
            </a:r>
            <a:endParaRPr lang="zh-CN" altLang="en-US" sz="3200" b="1" dirty="0">
              <a:latin typeface="黑体" panose="02010609060101010101" pitchFamily="49" charset="-122"/>
              <a:ea typeface="黑体" panose="02010609060101010101" pitchFamily="49" charset="-122"/>
              <a:cs typeface="微软雅黑" panose="020B0503020204020204" pitchFamily="34" charset="-122"/>
            </a:endParaRPr>
          </a:p>
          <a:p>
            <a:endParaRPr lang="zh-CN" altLang="en-US" sz="3200" b="1" dirty="0" smtClean="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1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2145" y="188595"/>
            <a:ext cx="7473656" cy="6480000"/>
          </a:xfrm>
          <a:prstGeom prst="rect">
            <a:avLst/>
          </a:prstGeom>
        </p:spPr>
      </p:pic>
      <p:pic>
        <p:nvPicPr>
          <p:cNvPr id="6" name="图片 5" descr="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2145" y="189230"/>
            <a:ext cx="7473656" cy="64800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46480" y="1295400"/>
            <a:ext cx="4398645" cy="4755515"/>
          </a:xfrm>
        </p:spPr>
        <p:txBody>
          <a:bodyPr/>
          <a:lstStyle/>
          <a:p>
            <a:pPr fontAlgn="auto">
              <a:lnSpc>
                <a:spcPct val="150000"/>
              </a:lnSpc>
            </a:pPr>
            <a:r>
              <a:rPr lang="zh-CN" altLang="en-US" sz="24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根据规划及现状，道路采用DN200给水管，与幸福路和友谊路延长线给水管道接通形成环状。</a:t>
            </a:r>
            <a:br>
              <a:rPr lang="zh-CN" altLang="en-US" sz="24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</a:br>
            <a:r>
              <a:rPr lang="zh-CN" altLang="en-US" sz="24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根据地块性质对用水量进行核算，设计管径均满足要求。</a:t>
            </a:r>
          </a:p>
        </p:txBody>
      </p:sp>
      <p:sp>
        <p:nvSpPr>
          <p:cNvPr id="3" name="文本框 21"/>
          <p:cNvSpPr txBox="1"/>
          <p:nvPr/>
        </p:nvSpPr>
        <p:spPr>
          <a:xfrm>
            <a:off x="8251825" y="93345"/>
            <a:ext cx="2350135" cy="460375"/>
          </a:xfrm>
          <a:prstGeom prst="rect">
            <a:avLst/>
          </a:prstGeom>
          <a:solidFill>
            <a:srgbClr val="B3B3B3"/>
          </a:solidFill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zh-CN" altLang="en-US" sz="2400" dirty="0">
                <a:solidFill>
                  <a:prstClr val="black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给水管网设计图</a:t>
            </a:r>
          </a:p>
        </p:txBody>
      </p:sp>
      <p:sp>
        <p:nvSpPr>
          <p:cNvPr id="4" name="标题 1"/>
          <p:cNvSpPr>
            <a:spLocks noGrp="1"/>
          </p:cNvSpPr>
          <p:nvPr/>
        </p:nvSpPr>
        <p:spPr>
          <a:xfrm>
            <a:off x="1038225" y="0"/>
            <a:ext cx="7675880" cy="151320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>
              <a:buClrTx/>
              <a:buSzTx/>
              <a:buFontTx/>
            </a:pPr>
            <a:r>
              <a:rPr lang="zh-CN" altLang="en-US" dirty="0" smtClean="0">
                <a:solidFill>
                  <a:schemeClr val="accent2">
                    <a:lumMod val="50000"/>
                  </a:schemeClr>
                </a:solidFill>
                <a:ea typeface="微软雅黑" panose="020B0503020204020204" pitchFamily="34" charset="-122"/>
              </a:rPr>
              <a:t>给水管线</a:t>
            </a:r>
          </a:p>
        </p:txBody>
      </p:sp>
      <p:sp>
        <p:nvSpPr>
          <p:cNvPr id="11" name="Rectangle 1"/>
          <p:cNvSpPr/>
          <p:nvPr/>
        </p:nvSpPr>
        <p:spPr>
          <a:xfrm rot="20058317">
            <a:off x="7893050" y="3450590"/>
            <a:ext cx="893445" cy="398780"/>
          </a:xfrm>
          <a:prstGeom prst="rect">
            <a:avLst/>
          </a:prstGeom>
          <a:solidFill>
            <a:srgbClr val="FF6699"/>
          </a:solidFill>
          <a:ln w="9525">
            <a:noFill/>
          </a:ln>
        </p:spPr>
        <p:txBody>
          <a:bodyPr wrap="square" anchor="ctr" anchorCtr="0">
            <a:spAutoFit/>
          </a:bodyPr>
          <a:lstStyle/>
          <a:p>
            <a:pPr algn="just" eaLnBrk="0" hangingPunct="0"/>
            <a:r>
              <a:rPr lang="en-US" altLang="zh-CN" sz="2000" dirty="0">
                <a:solidFill>
                  <a:srgbClr val="0512BB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DN200</a:t>
            </a:r>
          </a:p>
        </p:txBody>
      </p:sp>
      <p:sp>
        <p:nvSpPr>
          <p:cNvPr id="23564" name="圆角矩形标注 71"/>
          <p:cNvSpPr/>
          <p:nvPr/>
        </p:nvSpPr>
        <p:spPr>
          <a:xfrm>
            <a:off x="6402070" y="6050915"/>
            <a:ext cx="2708910" cy="438150"/>
          </a:xfrm>
          <a:prstGeom prst="wedgeRoundRectCallout">
            <a:avLst>
              <a:gd name="adj1" fmla="val -80918"/>
              <a:gd name="adj2" fmla="val -105652"/>
              <a:gd name="adj3" fmla="val 16667"/>
            </a:avLst>
          </a:prstGeom>
          <a:gradFill rotWithShape="1">
            <a:gsLst>
              <a:gs pos="0">
                <a:srgbClr val="FFA2A1">
                  <a:alpha val="100000"/>
                </a:srgbClr>
              </a:gs>
              <a:gs pos="35001">
                <a:srgbClr val="FFBEBD">
                  <a:alpha val="100000"/>
                </a:srgbClr>
              </a:gs>
              <a:gs pos="100000">
                <a:srgbClr val="FFE5E5">
                  <a:alpha val="100000"/>
                </a:srgbClr>
              </a:gs>
            </a:gsLst>
            <a:lin ang="16200000" scaled="1"/>
            <a:tileRect/>
          </a:gradFill>
          <a:ln w="9525" cap="flat" cmpd="sng">
            <a:solidFill>
              <a:srgbClr val="BE4B48"/>
            </a:solidFill>
            <a:prstDash val="solid"/>
            <a:miter/>
            <a:headEnd type="none" w="med" len="med"/>
            <a:tailEnd type="none" w="med" len="med"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anchor="ctr" anchorCtr="0"/>
          <a:lstStyle/>
          <a:p>
            <a:pPr algn="ctr" eaLnBrk="0" hangingPunct="0"/>
            <a:r>
              <a:rPr lang="zh-CN" altLang="en-US" sz="1600" b="1" dirty="0" smtClean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接友谊路延长线给水管</a:t>
            </a:r>
          </a:p>
        </p:txBody>
      </p:sp>
      <p:sp>
        <p:nvSpPr>
          <p:cNvPr id="9" name="圆角矩形标注 71"/>
          <p:cNvSpPr/>
          <p:nvPr/>
        </p:nvSpPr>
        <p:spPr>
          <a:xfrm>
            <a:off x="7851140" y="678815"/>
            <a:ext cx="2174240" cy="438150"/>
          </a:xfrm>
          <a:prstGeom prst="wedgeRoundRectCallout">
            <a:avLst>
              <a:gd name="adj1" fmla="val 102132"/>
              <a:gd name="adj2" fmla="val 39275"/>
              <a:gd name="adj3" fmla="val 16667"/>
            </a:avLst>
          </a:prstGeom>
          <a:gradFill rotWithShape="1">
            <a:gsLst>
              <a:gs pos="0">
                <a:srgbClr val="FFA2A1">
                  <a:alpha val="100000"/>
                </a:srgbClr>
              </a:gs>
              <a:gs pos="35001">
                <a:srgbClr val="FFBEBD">
                  <a:alpha val="100000"/>
                </a:srgbClr>
              </a:gs>
              <a:gs pos="100000">
                <a:srgbClr val="FFE5E5">
                  <a:alpha val="100000"/>
                </a:srgbClr>
              </a:gs>
            </a:gsLst>
            <a:lin ang="16200000" scaled="1"/>
            <a:tileRect/>
          </a:gradFill>
          <a:ln w="9525" cap="flat" cmpd="sng">
            <a:solidFill>
              <a:srgbClr val="BE4B48"/>
            </a:solidFill>
            <a:prstDash val="solid"/>
            <a:miter/>
            <a:headEnd type="none" w="med" len="med"/>
            <a:tailEnd type="none" w="med" len="med"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anchor="ctr" anchorCtr="0"/>
          <a:lstStyle/>
          <a:p>
            <a:pPr algn="ctr" eaLnBrk="0" hangingPunct="0"/>
            <a:r>
              <a:rPr lang="zh-CN" altLang="en-US" sz="1600" b="1" dirty="0" smtClean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接幸福路给水管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1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2145" y="188595"/>
            <a:ext cx="7473656" cy="6480000"/>
          </a:xfrm>
          <a:prstGeom prst="rect">
            <a:avLst/>
          </a:prstGeom>
        </p:spPr>
      </p:pic>
      <p:sp>
        <p:nvSpPr>
          <p:cNvPr id="4" name="标题 1"/>
          <p:cNvSpPr>
            <a:spLocks noGrp="1"/>
          </p:cNvSpPr>
          <p:nvPr/>
        </p:nvSpPr>
        <p:spPr>
          <a:xfrm>
            <a:off x="1038225" y="0"/>
            <a:ext cx="7675880" cy="151320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>
              <a:buClrTx/>
              <a:buSzTx/>
              <a:buFontTx/>
            </a:pPr>
            <a:r>
              <a:rPr lang="zh-CN" altLang="en-US" dirty="0" smtClean="0">
                <a:solidFill>
                  <a:schemeClr val="accent2">
                    <a:lumMod val="50000"/>
                  </a:schemeClr>
                </a:solidFill>
                <a:ea typeface="微软雅黑" panose="020B0503020204020204" pitchFamily="34" charset="-122"/>
              </a:rPr>
              <a:t>雨污水管线</a:t>
            </a:r>
          </a:p>
        </p:txBody>
      </p:sp>
      <p:pic>
        <p:nvPicPr>
          <p:cNvPr id="8" name="图片 7" descr="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9445" y="188595"/>
            <a:ext cx="7473656" cy="6480000"/>
          </a:xfrm>
          <a:prstGeom prst="rect">
            <a:avLst/>
          </a:prstGeom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</p:pic>
      <p:sp>
        <p:nvSpPr>
          <p:cNvPr id="10" name="文本框 21"/>
          <p:cNvSpPr txBox="1"/>
          <p:nvPr/>
        </p:nvSpPr>
        <p:spPr>
          <a:xfrm>
            <a:off x="7527925" y="93345"/>
            <a:ext cx="2667000" cy="460375"/>
          </a:xfrm>
          <a:prstGeom prst="rect">
            <a:avLst/>
          </a:prstGeom>
          <a:solidFill>
            <a:srgbClr val="B3B3B3"/>
          </a:solidFill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zh-CN" altLang="en-US" sz="2400" dirty="0">
                <a:solidFill>
                  <a:prstClr val="black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雨污水管网设计图</a:t>
            </a:r>
          </a:p>
        </p:txBody>
      </p:sp>
      <p:sp>
        <p:nvSpPr>
          <p:cNvPr id="23564" name="圆角矩形标注 71"/>
          <p:cNvSpPr/>
          <p:nvPr/>
        </p:nvSpPr>
        <p:spPr>
          <a:xfrm>
            <a:off x="6423025" y="6230620"/>
            <a:ext cx="2708910" cy="438150"/>
          </a:xfrm>
          <a:prstGeom prst="wedgeRoundRectCallout">
            <a:avLst>
              <a:gd name="adj1" fmla="val -79043"/>
              <a:gd name="adj2" fmla="val -131739"/>
              <a:gd name="adj3" fmla="val 16667"/>
            </a:avLst>
          </a:prstGeom>
          <a:gradFill rotWithShape="1">
            <a:gsLst>
              <a:gs pos="0">
                <a:srgbClr val="FFA2A1">
                  <a:alpha val="100000"/>
                </a:srgbClr>
              </a:gs>
              <a:gs pos="35001">
                <a:srgbClr val="FFBEBD">
                  <a:alpha val="100000"/>
                </a:srgbClr>
              </a:gs>
              <a:gs pos="100000">
                <a:srgbClr val="FFE5E5">
                  <a:alpha val="100000"/>
                </a:srgbClr>
              </a:gs>
            </a:gsLst>
            <a:lin ang="16200000" scaled="1"/>
            <a:tileRect/>
          </a:gradFill>
          <a:ln w="9525" cap="flat" cmpd="sng">
            <a:solidFill>
              <a:srgbClr val="BE4B48"/>
            </a:solidFill>
            <a:prstDash val="solid"/>
            <a:miter/>
            <a:headEnd type="none" w="med" len="med"/>
            <a:tailEnd type="none" w="med" len="med"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anchor="ctr" anchorCtr="0"/>
          <a:lstStyle/>
          <a:p>
            <a:pPr algn="ctr" eaLnBrk="0" hangingPunct="0"/>
            <a:r>
              <a:rPr lang="zh-CN" altLang="en-US" sz="1600" b="1" dirty="0" smtClean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排入友谊路延长线雨污水管</a:t>
            </a:r>
          </a:p>
        </p:txBody>
      </p:sp>
      <p:sp>
        <p:nvSpPr>
          <p:cNvPr id="11" name="圆角矩形标注 71"/>
          <p:cNvSpPr/>
          <p:nvPr/>
        </p:nvSpPr>
        <p:spPr>
          <a:xfrm>
            <a:off x="7876540" y="648970"/>
            <a:ext cx="2174240" cy="438150"/>
          </a:xfrm>
          <a:prstGeom prst="wedgeRoundRectCallout">
            <a:avLst>
              <a:gd name="adj1" fmla="val 103884"/>
              <a:gd name="adj2" fmla="val 59565"/>
              <a:gd name="adj3" fmla="val 16667"/>
            </a:avLst>
          </a:prstGeom>
          <a:gradFill rotWithShape="1">
            <a:gsLst>
              <a:gs pos="0">
                <a:srgbClr val="FFA2A1">
                  <a:alpha val="100000"/>
                </a:srgbClr>
              </a:gs>
              <a:gs pos="35001">
                <a:srgbClr val="FFBEBD">
                  <a:alpha val="100000"/>
                </a:srgbClr>
              </a:gs>
              <a:gs pos="100000">
                <a:srgbClr val="FFE5E5">
                  <a:alpha val="100000"/>
                </a:srgbClr>
              </a:gs>
            </a:gsLst>
            <a:lin ang="16200000" scaled="1"/>
            <a:tileRect/>
          </a:gradFill>
          <a:ln w="9525" cap="flat" cmpd="sng">
            <a:solidFill>
              <a:srgbClr val="BE4B48"/>
            </a:solidFill>
            <a:prstDash val="solid"/>
            <a:miter/>
            <a:headEnd type="none" w="med" len="med"/>
            <a:tailEnd type="none" w="med" len="med"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anchor="ctr" anchorCtr="0"/>
          <a:lstStyle/>
          <a:p>
            <a:pPr algn="ctr" eaLnBrk="0" hangingPunct="0"/>
            <a:r>
              <a:rPr lang="zh-CN" altLang="en-US" sz="1600" b="1" dirty="0" smtClean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排入幸福路雨污水管</a:t>
            </a:r>
          </a:p>
        </p:txBody>
      </p:sp>
      <p:sp>
        <p:nvSpPr>
          <p:cNvPr id="13" name="标题 12"/>
          <p:cNvSpPr>
            <a:spLocks noGrp="1"/>
          </p:cNvSpPr>
          <p:nvPr>
            <p:ph type="title"/>
          </p:nvPr>
        </p:nvSpPr>
        <p:spPr>
          <a:xfrm>
            <a:off x="1030605" y="1087120"/>
            <a:ext cx="4398645" cy="4755515"/>
          </a:xfrm>
        </p:spPr>
        <p:txBody>
          <a:bodyPr>
            <a:noAutofit/>
          </a:bodyPr>
          <a:lstStyle/>
          <a:p>
            <a:pPr fontAlgn="auto">
              <a:lnSpc>
                <a:spcPct val="150000"/>
              </a:lnSpc>
            </a:pPr>
            <a:r>
              <a:rPr lang="zh-CN" altLang="en-US" sz="2400" b="1" dirty="0" smtClean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雨水：</a:t>
            </a:r>
            <a:r>
              <a:rPr lang="zh-CN" altLang="en-US" sz="24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设计采用DN600雨水管，起点至</a:t>
            </a:r>
            <a:r>
              <a:rPr lang="en-US" altLang="zh-CN" sz="24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360</a:t>
            </a:r>
            <a:r>
              <a:rPr lang="zh-CN" altLang="en-US" sz="24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米段向北排至幸福路，</a:t>
            </a:r>
            <a:r>
              <a:rPr lang="en-US" altLang="zh-CN" sz="24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360</a:t>
            </a:r>
            <a:r>
              <a:rPr lang="zh-CN" altLang="en-US" sz="24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米至终点段向南排至友谊路延长线</a:t>
            </a:r>
            <a:r>
              <a:rPr lang="zh-CN" altLang="en-US" sz="24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。 </a:t>
            </a:r>
            <a:br>
              <a:rPr lang="zh-CN" altLang="en-US" sz="24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</a:br>
            <a:r>
              <a:rPr lang="zh-CN" altLang="en-US" sz="2400" b="1" dirty="0" smtClean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污水：</a:t>
            </a:r>
            <a:r>
              <a:rPr lang="zh-CN" altLang="en-US" sz="24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设计采用DN500污水管，</a:t>
            </a:r>
            <a:r>
              <a:rPr lang="zh-CN" altLang="en-US" sz="24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起点至</a:t>
            </a:r>
            <a:r>
              <a:rPr lang="en-US" altLang="zh-CN" sz="24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360</a:t>
            </a:r>
            <a:r>
              <a:rPr lang="zh-CN" altLang="en-US" sz="24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米段向北排至幸福路，</a:t>
            </a:r>
            <a:r>
              <a:rPr lang="en-US" altLang="zh-CN" sz="24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360</a:t>
            </a:r>
            <a:r>
              <a:rPr lang="zh-CN" altLang="en-US" sz="24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米至终点段向南排至友谊路延长线。</a:t>
            </a:r>
          </a:p>
        </p:txBody>
      </p:sp>
      <p:cxnSp>
        <p:nvCxnSpPr>
          <p:cNvPr id="14" name="直接箭头连接符 13"/>
          <p:cNvCxnSpPr/>
          <p:nvPr/>
        </p:nvCxnSpPr>
        <p:spPr bwMode="auto">
          <a:xfrm flipV="1">
            <a:off x="9193530" y="1739265"/>
            <a:ext cx="1205865" cy="904875"/>
          </a:xfrm>
          <a:prstGeom prst="straightConnector1">
            <a:avLst/>
          </a:prstGeom>
          <a:noFill/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3" name="直接箭头连接符 22"/>
          <p:cNvCxnSpPr/>
          <p:nvPr/>
        </p:nvCxnSpPr>
        <p:spPr bwMode="auto">
          <a:xfrm rot="5400000">
            <a:off x="5792751" y="4301017"/>
            <a:ext cx="935034" cy="726132"/>
          </a:xfrm>
          <a:prstGeom prst="straightConnector1">
            <a:avLst/>
          </a:prstGeom>
          <a:noFill/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5" name="Rectangle 1"/>
          <p:cNvSpPr/>
          <p:nvPr/>
        </p:nvSpPr>
        <p:spPr>
          <a:xfrm rot="18379821">
            <a:off x="5760085" y="4214495"/>
            <a:ext cx="776605" cy="368300"/>
          </a:xfrm>
          <a:prstGeom prst="rect">
            <a:avLst/>
          </a:prstGeom>
          <a:solidFill>
            <a:srgbClr val="FF6699"/>
          </a:solidFill>
          <a:ln w="9525">
            <a:noFill/>
          </a:ln>
        </p:spPr>
        <p:txBody>
          <a:bodyPr wrap="square" anchor="ctr" anchorCtr="0">
            <a:spAutoFit/>
          </a:bodyPr>
          <a:lstStyle/>
          <a:p>
            <a:pPr algn="just" eaLnBrk="0" hangingPunct="0"/>
            <a:r>
              <a:rPr lang="en-US" altLang="zh-CN" sz="1800" dirty="0" smtClean="0">
                <a:solidFill>
                  <a:srgbClr val="0512BB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DN500</a:t>
            </a:r>
            <a:endParaRPr lang="en-US" altLang="zh-CN" sz="1800" dirty="0">
              <a:solidFill>
                <a:srgbClr val="0512BB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6" name="Rectangle 1"/>
          <p:cNvSpPr/>
          <p:nvPr/>
        </p:nvSpPr>
        <p:spPr>
          <a:xfrm rot="19262426">
            <a:off x="9876790" y="2992120"/>
            <a:ext cx="807085" cy="368300"/>
          </a:xfrm>
          <a:prstGeom prst="rect">
            <a:avLst/>
          </a:prstGeom>
          <a:solidFill>
            <a:srgbClr val="FF6699"/>
          </a:solidFill>
          <a:ln w="9525">
            <a:noFill/>
          </a:ln>
        </p:spPr>
        <p:txBody>
          <a:bodyPr wrap="square" anchor="ctr" anchorCtr="0">
            <a:spAutoFit/>
          </a:bodyPr>
          <a:lstStyle/>
          <a:p>
            <a:pPr algn="just" eaLnBrk="0" hangingPunct="0"/>
            <a:r>
              <a:rPr lang="en-US" altLang="zh-CN" sz="1800" dirty="0" smtClean="0">
                <a:solidFill>
                  <a:srgbClr val="0512BB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DN600</a:t>
            </a:r>
            <a:endParaRPr lang="en-US" altLang="zh-CN" sz="1800" dirty="0">
              <a:solidFill>
                <a:srgbClr val="0512BB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26" name="直接箭头连接符 25"/>
          <p:cNvCxnSpPr/>
          <p:nvPr/>
        </p:nvCxnSpPr>
        <p:spPr bwMode="auto">
          <a:xfrm rot="5400000">
            <a:off x="6204956" y="4579419"/>
            <a:ext cx="935034" cy="726132"/>
          </a:xfrm>
          <a:prstGeom prst="straightConnector1">
            <a:avLst/>
          </a:prstGeom>
          <a:noFill/>
          <a:ln w="38100">
            <a:solidFill>
              <a:srgbClr val="FF00FF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7" name="Rectangle 1"/>
          <p:cNvSpPr/>
          <p:nvPr/>
        </p:nvSpPr>
        <p:spPr>
          <a:xfrm rot="18377239">
            <a:off x="6514465" y="4876800"/>
            <a:ext cx="851535" cy="368300"/>
          </a:xfrm>
          <a:prstGeom prst="rect">
            <a:avLst/>
          </a:prstGeom>
          <a:solidFill>
            <a:srgbClr val="FF6699"/>
          </a:solidFill>
          <a:ln w="9525">
            <a:noFill/>
          </a:ln>
        </p:spPr>
        <p:txBody>
          <a:bodyPr wrap="square" anchor="ctr" anchorCtr="0">
            <a:spAutoFit/>
          </a:bodyPr>
          <a:lstStyle/>
          <a:p>
            <a:pPr algn="just" eaLnBrk="0" hangingPunct="0"/>
            <a:r>
              <a:rPr lang="en-US" altLang="zh-CN" sz="1800" dirty="0" smtClean="0">
                <a:solidFill>
                  <a:srgbClr val="0512BB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DN600</a:t>
            </a:r>
            <a:endParaRPr lang="en-US" altLang="zh-CN" sz="1800" dirty="0">
              <a:solidFill>
                <a:srgbClr val="0512BB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29" name="直接箭头连接符 28"/>
          <p:cNvCxnSpPr/>
          <p:nvPr/>
        </p:nvCxnSpPr>
        <p:spPr bwMode="auto">
          <a:xfrm flipV="1">
            <a:off x="9665335" y="2437765"/>
            <a:ext cx="1109980" cy="854075"/>
          </a:xfrm>
          <a:prstGeom prst="straightConnector1">
            <a:avLst/>
          </a:prstGeom>
          <a:noFill/>
          <a:ln w="38100">
            <a:solidFill>
              <a:srgbClr val="FF00FF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30" name="Rectangle 1"/>
          <p:cNvSpPr/>
          <p:nvPr/>
        </p:nvSpPr>
        <p:spPr>
          <a:xfrm rot="19262426">
            <a:off x="9219565" y="1743710"/>
            <a:ext cx="804545" cy="368300"/>
          </a:xfrm>
          <a:prstGeom prst="rect">
            <a:avLst/>
          </a:prstGeom>
          <a:solidFill>
            <a:srgbClr val="FF6699"/>
          </a:solidFill>
          <a:ln w="9525">
            <a:noFill/>
          </a:ln>
        </p:spPr>
        <p:txBody>
          <a:bodyPr wrap="square" anchor="ctr" anchorCtr="0">
            <a:spAutoFit/>
          </a:bodyPr>
          <a:lstStyle/>
          <a:p>
            <a:pPr algn="just" eaLnBrk="0" hangingPunct="0"/>
            <a:r>
              <a:rPr lang="en-US" altLang="zh-CN" sz="1800" dirty="0" smtClean="0">
                <a:solidFill>
                  <a:srgbClr val="0512BB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DN500</a:t>
            </a:r>
            <a:endParaRPr lang="en-US" altLang="zh-CN" sz="1800" dirty="0">
              <a:solidFill>
                <a:srgbClr val="0512BB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微信图片_2022101913185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4580" y="189230"/>
            <a:ext cx="4335693" cy="6480000"/>
          </a:xfrm>
          <a:prstGeom prst="rect">
            <a:avLst/>
          </a:prstGeom>
        </p:spPr>
      </p:pic>
      <p:pic>
        <p:nvPicPr>
          <p:cNvPr id="8" name="图片 7" descr="微信图片_202210191319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5194288" y="1073338"/>
            <a:ext cx="6480000" cy="4711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1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6100" y="189230"/>
            <a:ext cx="7473656" cy="6480000"/>
          </a:xfrm>
          <a:prstGeom prst="rect">
            <a:avLst/>
          </a:prstGeom>
        </p:spPr>
      </p:pic>
      <p:sp>
        <p:nvSpPr>
          <p:cNvPr id="4" name="标题 1"/>
          <p:cNvSpPr>
            <a:spLocks noGrp="1"/>
          </p:cNvSpPr>
          <p:nvPr/>
        </p:nvSpPr>
        <p:spPr>
          <a:xfrm>
            <a:off x="1028700" y="0"/>
            <a:ext cx="7675880" cy="151320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>
              <a:buClrTx/>
              <a:buSzTx/>
              <a:buFontTx/>
            </a:pPr>
            <a:r>
              <a:rPr lang="zh-CN" altLang="en-US" dirty="0" smtClean="0">
                <a:solidFill>
                  <a:schemeClr val="accent2">
                    <a:lumMod val="50000"/>
                  </a:schemeClr>
                </a:solidFill>
                <a:ea typeface="微软雅黑" panose="020B0503020204020204" pitchFamily="34" charset="-122"/>
              </a:rPr>
              <a:t>电力通信通道</a:t>
            </a:r>
          </a:p>
        </p:txBody>
      </p:sp>
      <p:pic>
        <p:nvPicPr>
          <p:cNvPr id="5" name="图片 4" descr="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7845" y="176530"/>
            <a:ext cx="7473656" cy="648000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1035050" y="1513205"/>
            <a:ext cx="4139565" cy="44075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400" b="1" dirty="0" smtClean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电力：</a:t>
            </a:r>
            <a:r>
              <a:rPr lang="zh-CN" altLang="en-US" sz="24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电力主管接自幸福路，主管管径采用</a:t>
            </a:r>
            <a:r>
              <a:rPr lang="en-US" altLang="zh-CN" sz="24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6</a:t>
            </a:r>
            <a:r>
              <a:rPr lang="zh-CN" altLang="en-US" sz="24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根</a:t>
            </a:r>
            <a:r>
              <a:rPr lang="en-US" altLang="zh-CN" sz="24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φ300 C-CPV</a:t>
            </a:r>
            <a:r>
              <a:rPr lang="zh-CN" altLang="en-US" sz="24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电力管。</a:t>
            </a:r>
            <a:endParaRPr lang="en-US" altLang="zh-CN" sz="2400" dirty="0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2400" b="1" dirty="0" smtClean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通信：</a:t>
            </a:r>
            <a:r>
              <a:rPr lang="zh-CN" altLang="en-US" sz="24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通信主管接自幸福路，</a:t>
            </a:r>
            <a:r>
              <a:rPr lang="zh-CN" altLang="en-US" sz="240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主管管径</a:t>
            </a:r>
            <a:r>
              <a:rPr lang="zh-CN" altLang="en-US" sz="24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采用</a:t>
            </a:r>
            <a:r>
              <a:rPr lang="en-US" altLang="zh-CN" sz="24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6</a:t>
            </a:r>
            <a:r>
              <a:rPr lang="zh-CN" altLang="en-US" sz="24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根</a:t>
            </a:r>
            <a:r>
              <a:rPr lang="en-US" altLang="zh-CN" sz="24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φ110PVC-U</a:t>
            </a:r>
            <a:r>
              <a:rPr lang="zh-CN" altLang="en-US" sz="24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管</a:t>
            </a:r>
            <a:r>
              <a:rPr lang="en-US" altLang="zh-CN" sz="24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+2</a:t>
            </a:r>
            <a:r>
              <a:rPr lang="zh-CN" altLang="en-US" sz="24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根</a:t>
            </a:r>
            <a:r>
              <a:rPr lang="en-US" altLang="zh-CN" sz="24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SVFY-φ32X7</a:t>
            </a:r>
            <a:r>
              <a:rPr lang="zh-CN" altLang="en-US" sz="24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蜂窝管，共</a:t>
            </a:r>
            <a:r>
              <a:rPr lang="en-US" altLang="zh-CN" sz="24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8</a:t>
            </a:r>
            <a:r>
              <a:rPr lang="zh-CN" altLang="en-US" sz="24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根通信管。</a:t>
            </a:r>
            <a:endParaRPr lang="en-US" altLang="zh-CN" sz="2400" dirty="0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24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电力通信排管需相关单位及部门出具布设建议。</a:t>
            </a:r>
          </a:p>
        </p:txBody>
      </p:sp>
      <p:sp>
        <p:nvSpPr>
          <p:cNvPr id="22" name="Rectangle 1"/>
          <p:cNvSpPr/>
          <p:nvPr/>
        </p:nvSpPr>
        <p:spPr>
          <a:xfrm rot="19912553">
            <a:off x="6455410" y="2828925"/>
            <a:ext cx="2235835" cy="370840"/>
          </a:xfrm>
          <a:prstGeom prst="rect">
            <a:avLst/>
          </a:prstGeom>
          <a:solidFill>
            <a:srgbClr val="FFFFFF"/>
          </a:solidFill>
          <a:ln w="3175">
            <a:solidFill>
              <a:schemeClr val="tx1"/>
            </a:solidFill>
            <a:prstDash val="dash"/>
          </a:ln>
        </p:spPr>
        <p:txBody>
          <a:bodyPr wrap="square" anchor="ctr" anchorCtr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1400" b="1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6</a:t>
            </a:r>
            <a:r>
              <a:rPr lang="zh-CN" altLang="en-US" sz="1400" b="1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根</a:t>
            </a:r>
            <a:r>
              <a:rPr lang="en-US" altLang="zh-CN" sz="1400" b="1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φ300 C-CPV</a:t>
            </a:r>
            <a:r>
              <a:rPr lang="zh-CN" altLang="en-US" sz="1400" b="1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电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力管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。</a:t>
            </a:r>
          </a:p>
        </p:txBody>
      </p:sp>
      <p:sp>
        <p:nvSpPr>
          <p:cNvPr id="20" name="Rectangle 1"/>
          <p:cNvSpPr/>
          <p:nvPr/>
        </p:nvSpPr>
        <p:spPr>
          <a:xfrm rot="19565476">
            <a:off x="6268720" y="3884295"/>
            <a:ext cx="3938270" cy="370840"/>
          </a:xfrm>
          <a:prstGeom prst="rect">
            <a:avLst/>
          </a:prstGeom>
          <a:solidFill>
            <a:srgbClr val="FFFFFF"/>
          </a:solidFill>
          <a:ln w="3175">
            <a:solidFill>
              <a:schemeClr val="tx1"/>
            </a:solidFill>
            <a:prstDash val="dash"/>
          </a:ln>
        </p:spPr>
        <p:txBody>
          <a:bodyPr wrap="square" anchor="ctr" anchorCtr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1400" b="1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6</a:t>
            </a:r>
            <a:r>
              <a:rPr lang="zh-CN" altLang="en-US" sz="1400" b="1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根</a:t>
            </a:r>
            <a:r>
              <a:rPr lang="en-US" altLang="zh-CN" sz="1400" b="1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φ110PVC-U</a:t>
            </a:r>
            <a:r>
              <a:rPr lang="zh-CN" altLang="en-US" sz="1400" b="1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管</a:t>
            </a:r>
            <a:r>
              <a:rPr lang="en-US" altLang="zh-CN" sz="1400" b="1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+2</a:t>
            </a:r>
            <a:r>
              <a:rPr lang="zh-CN" altLang="en-US" sz="1400" b="1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根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SVFY-∅32X7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蜂窝</a:t>
            </a:r>
            <a:r>
              <a:rPr lang="zh-CN" altLang="en-US" sz="1400" b="1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管</a:t>
            </a:r>
            <a:r>
              <a:rPr lang="zh-CN" altLang="en-US" sz="140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。</a:t>
            </a:r>
          </a:p>
        </p:txBody>
      </p:sp>
      <p:sp>
        <p:nvSpPr>
          <p:cNvPr id="11" name="圆角矩形标注 71"/>
          <p:cNvSpPr/>
          <p:nvPr/>
        </p:nvSpPr>
        <p:spPr>
          <a:xfrm>
            <a:off x="2745740" y="6115050"/>
            <a:ext cx="2346325" cy="438150"/>
          </a:xfrm>
          <a:prstGeom prst="wedgeRoundRectCallout">
            <a:avLst>
              <a:gd name="adj1" fmla="val 66292"/>
              <a:gd name="adj2" fmla="val -126811"/>
              <a:gd name="adj3" fmla="val 16667"/>
            </a:avLst>
          </a:prstGeom>
          <a:gradFill rotWithShape="1">
            <a:gsLst>
              <a:gs pos="0">
                <a:srgbClr val="FFA2A1">
                  <a:alpha val="100000"/>
                </a:srgbClr>
              </a:gs>
              <a:gs pos="35001">
                <a:srgbClr val="FFBEBD">
                  <a:alpha val="100000"/>
                </a:srgbClr>
              </a:gs>
              <a:gs pos="100000">
                <a:srgbClr val="FFE5E5">
                  <a:alpha val="100000"/>
                </a:srgbClr>
              </a:gs>
            </a:gsLst>
            <a:lin ang="16200000" scaled="1"/>
            <a:tileRect/>
          </a:gradFill>
          <a:ln w="9525" cap="flat" cmpd="sng">
            <a:solidFill>
              <a:srgbClr val="BE4B48"/>
            </a:solidFill>
            <a:prstDash val="solid"/>
            <a:miter/>
            <a:headEnd type="none" w="med" len="med"/>
            <a:tailEnd type="none" w="med" len="med"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anchor="ctr" anchorCtr="0"/>
          <a:lstStyle/>
          <a:p>
            <a:pPr algn="ctr" eaLnBrk="0" hangingPunct="0"/>
            <a:r>
              <a:rPr lang="zh-CN" altLang="en-US" sz="1600" b="1" dirty="0" smtClean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接友谊路延长线电力管</a:t>
            </a:r>
          </a:p>
        </p:txBody>
      </p:sp>
      <p:sp>
        <p:nvSpPr>
          <p:cNvPr id="10" name="圆角矩形标注 71"/>
          <p:cNvSpPr/>
          <p:nvPr/>
        </p:nvSpPr>
        <p:spPr>
          <a:xfrm>
            <a:off x="6472555" y="6115050"/>
            <a:ext cx="2483485" cy="438150"/>
          </a:xfrm>
          <a:prstGeom prst="wedgeRoundRectCallout">
            <a:avLst>
              <a:gd name="adj1" fmla="val -88726"/>
              <a:gd name="adj2" fmla="val -99130"/>
              <a:gd name="adj3" fmla="val 16667"/>
            </a:avLst>
          </a:prstGeom>
          <a:gradFill rotWithShape="1">
            <a:gsLst>
              <a:gs pos="0">
                <a:srgbClr val="FFA2A1">
                  <a:alpha val="100000"/>
                </a:srgbClr>
              </a:gs>
              <a:gs pos="35001">
                <a:srgbClr val="FFBEBD">
                  <a:alpha val="100000"/>
                </a:srgbClr>
              </a:gs>
              <a:gs pos="100000">
                <a:srgbClr val="FFE5E5">
                  <a:alpha val="100000"/>
                </a:srgbClr>
              </a:gs>
            </a:gsLst>
            <a:lin ang="16200000" scaled="1"/>
            <a:tileRect/>
          </a:gradFill>
          <a:ln w="9525" cap="flat" cmpd="sng">
            <a:solidFill>
              <a:srgbClr val="BE4B48"/>
            </a:solidFill>
            <a:prstDash val="solid"/>
            <a:miter/>
            <a:headEnd type="none" w="med" len="med"/>
            <a:tailEnd type="none" w="med" len="med"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anchor="ctr" anchorCtr="0"/>
          <a:lstStyle/>
          <a:p>
            <a:pPr algn="ctr" eaLnBrk="0" hangingPunct="0"/>
            <a:r>
              <a:rPr lang="zh-CN" altLang="en-US" sz="1600" b="1" dirty="0" smtClean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接</a:t>
            </a:r>
            <a:r>
              <a:rPr lang="zh-CN" altLang="en-US" sz="1600" b="1" dirty="0" smtClean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友谊路延长线</a:t>
            </a:r>
            <a:r>
              <a:rPr lang="zh-CN" altLang="en-US" sz="1600" b="1" dirty="0" smtClean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通信管</a:t>
            </a:r>
          </a:p>
        </p:txBody>
      </p:sp>
      <p:sp>
        <p:nvSpPr>
          <p:cNvPr id="12" name="文本框 21"/>
          <p:cNvSpPr txBox="1"/>
          <p:nvPr/>
        </p:nvSpPr>
        <p:spPr>
          <a:xfrm>
            <a:off x="8226425" y="113030"/>
            <a:ext cx="3035300" cy="460375"/>
          </a:xfrm>
          <a:prstGeom prst="rect">
            <a:avLst/>
          </a:prstGeom>
          <a:solidFill>
            <a:srgbClr val="B3B3B3"/>
          </a:solidFill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zh-CN" altLang="en-US" sz="2400" dirty="0">
                <a:solidFill>
                  <a:prstClr val="black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电力通信通道设计图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4"/>
          <p:cNvSpPr txBox="1"/>
          <p:nvPr/>
        </p:nvSpPr>
        <p:spPr>
          <a:xfrm>
            <a:off x="911860" y="2548890"/>
            <a:ext cx="520065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 smtClean="0">
                <a:latin typeface="黑体" panose="02010609060101010101" pitchFamily="49" charset="-122"/>
                <a:ea typeface="黑体" panose="02010609060101010101" pitchFamily="49" charset="-122"/>
                <a:sym typeface="微软雅黑" panose="020B0503020204020204" pitchFamily="34" charset="-122"/>
              </a:rPr>
              <a:t>第四章：景观及照明工程</a:t>
            </a:r>
            <a:endParaRPr lang="zh-CN" altLang="en-US" sz="3200" b="1" dirty="0" smtClean="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960" y="639445"/>
            <a:ext cx="10800000" cy="5147409"/>
          </a:xfrm>
          <a:prstGeom prst="rect">
            <a:avLst/>
          </a:prstGeom>
        </p:spPr>
      </p:pic>
      <p:sp>
        <p:nvSpPr>
          <p:cNvPr id="4" name="标题 1"/>
          <p:cNvSpPr>
            <a:spLocks noGrp="1"/>
          </p:cNvSpPr>
          <p:nvPr/>
        </p:nvSpPr>
        <p:spPr>
          <a:xfrm>
            <a:off x="1038225" y="0"/>
            <a:ext cx="7675880" cy="151320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>
              <a:buClrTx/>
              <a:buSzTx/>
              <a:buFontTx/>
            </a:pPr>
            <a:r>
              <a:rPr lang="zh-CN" altLang="en-US" dirty="0" smtClean="0">
                <a:solidFill>
                  <a:schemeClr val="accent2">
                    <a:lumMod val="50000"/>
                  </a:schemeClr>
                </a:solidFill>
                <a:ea typeface="微软雅黑" panose="020B0503020204020204" pitchFamily="34" charset="-122"/>
              </a:rPr>
              <a:t>景观工程</a:t>
            </a:r>
          </a:p>
        </p:txBody>
      </p:sp>
      <p:sp>
        <p:nvSpPr>
          <p:cNvPr id="9" name="圆角矩形 11"/>
          <p:cNvSpPr/>
          <p:nvPr/>
        </p:nvSpPr>
        <p:spPr bwMode="auto">
          <a:xfrm>
            <a:off x="1807845" y="1512570"/>
            <a:ext cx="2816860" cy="24511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圆角矩形 11"/>
          <p:cNvSpPr/>
          <p:nvPr/>
        </p:nvSpPr>
        <p:spPr bwMode="auto">
          <a:xfrm>
            <a:off x="7535545" y="1513205"/>
            <a:ext cx="2816860" cy="244983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95960" y="5232400"/>
            <a:ext cx="10799445" cy="1476375"/>
          </a:xfrm>
          <a:prstGeom prst="rect">
            <a:avLst/>
          </a:prstGeom>
          <a:solidFill>
            <a:srgbClr val="FFFFFF"/>
          </a:solidFill>
          <a:ln>
            <a:solidFill>
              <a:srgbClr val="00B0F0"/>
            </a:solidFill>
          </a:ln>
        </p:spPr>
        <p:txBody>
          <a:bodyPr wrap="square" rtlCol="0" anchor="t">
            <a:spAutoFit/>
          </a:bodyPr>
          <a:lstStyle/>
          <a:p>
            <a:pPr indent="457200" eaLnBrk="0" hangingPunct="0">
              <a:lnSpc>
                <a:spcPct val="150000"/>
              </a:lnSpc>
            </a:pPr>
            <a:r>
              <a:rPr lang="zh-CN" altLang="en-US" sz="2000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道路绿化主要为带状树池绿化，树池宽</a:t>
            </a:r>
            <a:r>
              <a:rPr lang="en-US" altLang="zh-CN" sz="2000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1.5</a:t>
            </a:r>
            <a:r>
              <a:rPr lang="zh-CN" altLang="en-US" sz="2000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米；</a:t>
            </a:r>
            <a:endParaRPr lang="zh-CN" altLang="en-US" sz="20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  <a:p>
            <a:pPr indent="457200" eaLnBrk="0" hangingPunct="0">
              <a:lnSpc>
                <a:spcPct val="150000"/>
              </a:lnSpc>
            </a:pPr>
            <a:r>
              <a:rPr lang="zh-CN" altLang="en-US" sz="2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道路绿化配置：</a:t>
            </a:r>
            <a:r>
              <a:rPr lang="zh-CN" altLang="en-US" sz="2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在带状树</a:t>
            </a:r>
            <a:r>
              <a:rPr lang="zh-CN" altLang="en-US" sz="2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池内</a:t>
            </a:r>
            <a:r>
              <a:rPr lang="zh-CN" altLang="en-US" sz="2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种植乔木美国红枫、金森女贞球，种植间距</a:t>
            </a:r>
            <a:r>
              <a:rPr lang="en-US" altLang="zh-CN" sz="2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5</a:t>
            </a:r>
            <a:r>
              <a:rPr lang="zh-CN" altLang="en-US" sz="2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米。下层地被种植黄金菊和假连翘，种植间隔</a:t>
            </a:r>
            <a:r>
              <a:rPr lang="en-US" altLang="zh-CN" sz="2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20</a:t>
            </a:r>
            <a:r>
              <a:rPr lang="zh-CN" altLang="en-US" sz="2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米</a:t>
            </a:r>
            <a:r>
              <a:rPr lang="zh-CN" altLang="en-US" sz="2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95597" y="729108"/>
            <a:ext cx="10800000" cy="54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标题 1"/>
          <p:cNvSpPr>
            <a:spLocks noGrp="1"/>
          </p:cNvSpPr>
          <p:nvPr/>
        </p:nvSpPr>
        <p:spPr>
          <a:xfrm>
            <a:off x="1038225" y="0"/>
            <a:ext cx="7675880" cy="151320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>
              <a:buClrTx/>
              <a:buSzTx/>
              <a:buFontTx/>
            </a:pPr>
            <a:r>
              <a:rPr lang="zh-CN" altLang="en-US" dirty="0" smtClean="0">
                <a:solidFill>
                  <a:schemeClr val="accent2">
                    <a:lumMod val="50000"/>
                  </a:schemeClr>
                </a:solidFill>
                <a:ea typeface="微软雅黑" panose="020B0503020204020204" pitchFamily="34" charset="-122"/>
              </a:rPr>
              <a:t>照明工程</a:t>
            </a:r>
          </a:p>
        </p:txBody>
      </p:sp>
      <p:sp>
        <p:nvSpPr>
          <p:cNvPr id="9" name="圆角矩形 11"/>
          <p:cNvSpPr/>
          <p:nvPr/>
        </p:nvSpPr>
        <p:spPr bwMode="auto">
          <a:xfrm>
            <a:off x="2810510" y="1664970"/>
            <a:ext cx="1420495" cy="24511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95960" y="5232400"/>
            <a:ext cx="10799445" cy="1476375"/>
          </a:xfrm>
          <a:prstGeom prst="rect">
            <a:avLst/>
          </a:prstGeom>
          <a:solidFill>
            <a:srgbClr val="FFFFFF"/>
          </a:solidFill>
          <a:ln>
            <a:solidFill>
              <a:srgbClr val="00B0F0"/>
            </a:solidFill>
          </a:ln>
        </p:spPr>
        <p:txBody>
          <a:bodyPr wrap="square" rtlCol="0" anchor="t">
            <a:spAutoFit/>
          </a:bodyPr>
          <a:lstStyle/>
          <a:p>
            <a:pPr indent="457200" eaLnBrk="0" hangingPunct="0">
              <a:lnSpc>
                <a:spcPct val="150000"/>
              </a:lnSpc>
            </a:pPr>
            <a:r>
              <a:rPr sz="2000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道路布灯采用双排布灯方式,灯杆设置于道路人行道上，距离机动车道0.6m，灯杆布置理论杆距为35米。</a:t>
            </a:r>
          </a:p>
          <a:p>
            <a:pPr indent="457200" eaLnBrk="0" hangingPunct="0">
              <a:lnSpc>
                <a:spcPct val="150000"/>
              </a:lnSpc>
            </a:pPr>
            <a:r>
              <a:rPr lang="zh-CN" sz="2000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路灯供电采用市电，</a:t>
            </a:r>
            <a:r>
              <a:rPr sz="2000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负荷为三级照明负荷。</a:t>
            </a:r>
          </a:p>
        </p:txBody>
      </p:sp>
      <p:sp>
        <p:nvSpPr>
          <p:cNvPr id="6" name="圆角矩形 11"/>
          <p:cNvSpPr/>
          <p:nvPr/>
        </p:nvSpPr>
        <p:spPr bwMode="auto">
          <a:xfrm>
            <a:off x="7865110" y="1652270"/>
            <a:ext cx="1420495" cy="24511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微软雅黑" panose="020B0503020204020204" pitchFamily="34" charset="-122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表格 4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1188720" y="1288415"/>
          <a:ext cx="9576435" cy="5053965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3419475"/>
                <a:gridCol w="4089400"/>
                <a:gridCol w="2067560"/>
              </a:tblGrid>
              <a:tr h="365760"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buNone/>
                      </a:pPr>
                      <a:r>
                        <a:rPr lang="zh-CN" altLang="en-US" sz="2400" b="1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投资估算</a:t>
                      </a:r>
                    </a:p>
                  </a:txBody>
                  <a:tcPr marL="106929" marR="106929" marT="0" marB="0" anchor="ctr"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106929" marR="106929" marT="0" marB="0" anchor="ctr"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106929" marR="106929" marT="0" marB="0" anchor="ctr"/>
                </a:tc>
              </a:tr>
              <a:tr h="3048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altLang="en-US" sz="2000" b="1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项目</a:t>
                      </a:r>
                    </a:p>
                  </a:txBody>
                  <a:tcPr marL="106929" marR="10692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altLang="en-US" sz="2000" b="1" kern="120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金额（ </a:t>
                      </a:r>
                      <a:r>
                        <a:rPr lang="zh-CN" altLang="en-US" sz="2000" b="1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万元</a:t>
                      </a:r>
                      <a:r>
                        <a:rPr lang="zh-CN" altLang="en-US" sz="2000" b="1" kern="120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）</a:t>
                      </a:r>
                    </a:p>
                  </a:txBody>
                  <a:tcPr marL="106929" marR="10692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buNone/>
                      </a:pPr>
                      <a:r>
                        <a:rPr lang="zh-CN" altLang="en-US" sz="2000" b="1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备注</a:t>
                      </a:r>
                    </a:p>
                  </a:txBody>
                  <a:tcPr marL="106929" marR="106929" marT="0" marB="0" anchor="ctr"/>
                </a:tc>
              </a:tr>
              <a:tr h="523240">
                <a:tc gridSpan="2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altLang="en-US" sz="2000" b="1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一、建安费</a:t>
                      </a:r>
                      <a:r>
                        <a:rPr lang="zh-CN" altLang="en-US" sz="2000" b="1" kern="120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：</a:t>
                      </a:r>
                    </a:p>
                  </a:txBody>
                  <a:tcPr marL="106929" marR="106929" marT="0" marB="0" anchor="ctr"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buNone/>
                      </a:pPr>
                      <a:endParaRPr lang="zh-CN" altLang="en-US" sz="2495" b="1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142560" marR="142560" marT="71290" marB="71290"/>
                </a:tc>
              </a:tr>
              <a:tr h="38100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zh-CN" sz="20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1</a:t>
                      </a:r>
                      <a:r>
                        <a:rPr lang="zh-CN" altLang="en-US" sz="20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、道路交通工程</a:t>
                      </a:r>
                      <a:endParaRPr lang="zh-CN" altLang="en-US" sz="2000" b="0" kern="12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  <a:sym typeface="微软雅黑" panose="020B0503020204020204" pitchFamily="34" charset="-122"/>
                      </a:endParaRPr>
                    </a:p>
                  </a:txBody>
                  <a:tcPr marL="106929" marR="106929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b="0" i="0" u="none" strike="noStrike" kern="1200" baseline="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1126.54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US" altLang="zh-CN" sz="2495" b="1" i="0" u="none" strike="noStrike" dirty="0">
                        <a:solidFill>
                          <a:srgbClr val="FF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0" anchor="ctr"/>
                </a:tc>
              </a:tr>
              <a:tr h="38100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zh-CN" sz="20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2</a:t>
                      </a:r>
                      <a:r>
                        <a:rPr lang="zh-CN" altLang="en-US" sz="20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、</a:t>
                      </a:r>
                      <a:r>
                        <a:rPr lang="zh-CN" altLang="en-US" sz="2000" b="0" kern="120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给排水工程</a:t>
                      </a:r>
                    </a:p>
                  </a:txBody>
                  <a:tcPr marL="106929" marR="106929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b="0" i="0" u="none" strike="noStrike" kern="1200" baseline="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141.75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US" altLang="zh-CN" sz="2495" b="1" i="0" u="none" strike="noStrike" dirty="0">
                        <a:solidFill>
                          <a:srgbClr val="FF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0" anchor="ctr"/>
                </a:tc>
              </a:tr>
              <a:tr h="38100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zh-CN" sz="2000" b="0" kern="120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3</a:t>
                      </a:r>
                      <a:r>
                        <a:rPr lang="zh-CN" altLang="en-US" sz="2000" b="0" kern="120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、</a:t>
                      </a:r>
                      <a:r>
                        <a:rPr lang="zh-CN" altLang="en-US" sz="2000" b="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电力通信工程</a:t>
                      </a:r>
                      <a:endParaRPr lang="zh-CN" altLang="en-US" sz="2000" b="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  <a:sym typeface="微软雅黑" panose="020B0503020204020204" pitchFamily="34" charset="-122"/>
                      </a:endParaRPr>
                    </a:p>
                  </a:txBody>
                  <a:tcPr marL="106929" marR="106929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b="0" i="0" u="none" strike="noStrike" kern="1200" baseline="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122.44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US" altLang="zh-CN" sz="2495" b="1" i="0" u="none" strike="noStrike" dirty="0">
                        <a:solidFill>
                          <a:srgbClr val="FF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0" anchor="ctr"/>
                </a:tc>
              </a:tr>
              <a:tr h="38100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zh-CN" sz="20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4</a:t>
                      </a:r>
                      <a:r>
                        <a:rPr lang="zh-CN" altLang="en-US" sz="20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、景观及亮化工程</a:t>
                      </a:r>
                    </a:p>
                  </a:txBody>
                  <a:tcPr marL="106929" marR="106929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b="0" i="0" u="none" strike="noStrike" kern="1200" baseline="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144.47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US" altLang="zh-CN" sz="2495" b="1" i="0" u="none" strike="noStrike" dirty="0">
                        <a:solidFill>
                          <a:srgbClr val="FF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0" anchor="ctr"/>
                </a:tc>
              </a:tr>
              <a:tr h="31432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2000" b="1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小计</a:t>
                      </a:r>
                    </a:p>
                  </a:txBody>
                  <a:tcPr marL="106929" marR="106929" marT="0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altLang="zh-CN" sz="2000" b="1" i="0" u="none" strike="noStrike" kern="1200" baseline="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1535.20</a:t>
                      </a: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0" marR="0" marT="0" marB="0" anchor="ctr"/>
                </a:tc>
              </a:tr>
              <a:tr h="523240"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2000" b="1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二、工程建设</a:t>
                      </a:r>
                      <a:r>
                        <a:rPr lang="zh-CN" altLang="en-US" sz="2000" b="1" kern="12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其它费用（不含征地拆迁费用）：</a:t>
                      </a:r>
                      <a:endParaRPr lang="zh-CN" altLang="en-US" sz="2000" b="1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106929" marR="106929" marT="0" marB="0" anchor="ctr"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zh-CN" altLang="en-US" sz="2495" b="1" kern="1200" dirty="0">
                        <a:solidFill>
                          <a:srgbClr val="FF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142560" marR="142560" marT="71290" marB="71290"/>
                </a:tc>
              </a:tr>
              <a:tr h="3048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2000" b="1" kern="12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小计</a:t>
                      </a:r>
                      <a:endParaRPr lang="zh-CN" altLang="en-US" sz="2000" b="1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106929" marR="106929" marT="0" marB="0" anchor="ctr"/>
                </a:tc>
                <a:tc gridSpan="2"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2000" b="1" kern="120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229.21</a:t>
                      </a:r>
                    </a:p>
                  </a:txBody>
                  <a:tcPr marL="106929" marR="106929" marT="0" marB="0" anchor="ctr"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68586" marR="68586" marT="0" marB="0" anchor="ctr"/>
                </a:tc>
              </a:tr>
              <a:tr h="523240">
                <a:tc gridSpan="2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altLang="en-US" sz="2000" b="1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三、工程预备费（费率</a:t>
                      </a:r>
                      <a:r>
                        <a:rPr lang="zh-CN" altLang="en-US" sz="2000" b="1" kern="120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为</a:t>
                      </a:r>
                      <a:r>
                        <a:rPr lang="en-US" altLang="zh-CN" sz="2000" b="1" kern="120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7%</a:t>
                      </a:r>
                      <a:r>
                        <a:rPr lang="zh-CN" altLang="en-US" sz="2000" b="1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）</a:t>
                      </a:r>
                    </a:p>
                  </a:txBody>
                  <a:tcPr marL="106929" marR="106929" marT="0" marB="0" anchor="ctr"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buNone/>
                      </a:pPr>
                      <a:endParaRPr lang="zh-CN" altLang="en-US" sz="2495" b="1" kern="1200" dirty="0">
                        <a:solidFill>
                          <a:srgbClr val="FF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142560" marR="142560" marT="71290" marB="71290"/>
                </a:tc>
              </a:tr>
              <a:tr h="3048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2000" b="1" kern="12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小计</a:t>
                      </a:r>
                    </a:p>
                  </a:txBody>
                  <a:tcPr marL="106929" marR="106929" marT="0" marB="0" anchor="ctr"/>
                </a:tc>
                <a:tc gridSpan="2"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2000" b="1" kern="120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123.51</a:t>
                      </a:r>
                    </a:p>
                  </a:txBody>
                  <a:tcPr marL="106929" marR="106929" marT="0" marB="0" anchor="ctr"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68586" marR="68586" marT="0" marB="0" anchor="ctr"/>
                </a:tc>
              </a:tr>
              <a:tr h="36576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altLang="en-US" sz="2400" b="1" kern="1200" dirty="0">
                          <a:solidFill>
                            <a:srgbClr val="FF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估算总价</a:t>
                      </a:r>
                    </a:p>
                  </a:txBody>
                  <a:tcPr marL="106929" marR="106929" marT="0" marB="0" anchor="ctr">
                    <a:solidFill>
                      <a:srgbClr val="FFFF0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2400" b="1" kern="1200" dirty="0" smtClean="0">
                          <a:solidFill>
                            <a:srgbClr val="FF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1887.93</a:t>
                      </a:r>
                    </a:p>
                  </a:txBody>
                  <a:tcPr marL="106929" marR="106929" marT="0" marB="0" anchor="ctr"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68586" marR="68586" marT="0" marB="0" anchor="ctr"/>
                </a:tc>
              </a:tr>
            </a:tbl>
          </a:graphicData>
        </a:graphic>
      </p:graphicFrame>
      <p:sp>
        <p:nvSpPr>
          <p:cNvPr id="2" name="文本框 4"/>
          <p:cNvSpPr txBox="1"/>
          <p:nvPr/>
        </p:nvSpPr>
        <p:spPr>
          <a:xfrm>
            <a:off x="1188720" y="339090"/>
            <a:ext cx="589026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 smtClean="0">
                <a:latin typeface="黑体" panose="02010609060101010101" pitchFamily="49" charset="-122"/>
                <a:ea typeface="黑体" panose="02010609060101010101" pitchFamily="49" charset="-122"/>
                <a:sym typeface="微软雅黑" panose="020B0503020204020204" pitchFamily="34" charset="-122"/>
              </a:rPr>
              <a:t>第五章：</a:t>
            </a:r>
            <a:r>
              <a:rPr lang="zh-CN" altLang="en-US" sz="3200" dirty="0" smtClean="0">
                <a:latin typeface="黑体" panose="02010609060101010101" pitchFamily="49" charset="-122"/>
                <a:ea typeface="黑体" panose="02010609060101010101" pitchFamily="49" charset="-122"/>
                <a:sym typeface="微软雅黑" panose="020B0503020204020204" pitchFamily="34" charset="-122"/>
              </a:rPr>
              <a:t>工程投资估算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3"/>
          <p:cNvSpPr txBox="1"/>
          <p:nvPr/>
        </p:nvSpPr>
        <p:spPr>
          <a:xfrm>
            <a:off x="1139825" y="941705"/>
            <a:ext cx="9048115" cy="5403215"/>
          </a:xfrm>
          <a:prstGeom prst="rect">
            <a:avLst/>
          </a:prstGeom>
          <a:noFill/>
          <a:ln w="9525">
            <a:noFill/>
          </a:ln>
        </p:spPr>
        <p:txBody>
          <a:bodyPr wrap="square" lIns="79342" tIns="39671" rIns="79342" bIns="39671" anchor="t" anchorCtr="0">
            <a:spAutoFit/>
          </a:bodyPr>
          <a:lstStyle/>
          <a:p>
            <a:pPr indent="457200" eaLnBrk="0" fontAlgn="auto" hangingPunct="0">
              <a:lnSpc>
                <a:spcPct val="200000"/>
              </a:lnSpc>
            </a:pPr>
            <a:r>
              <a:rPr lang="zh-CN" altLang="en-US" sz="20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Arial" panose="020B0604020202020204" pitchFamily="34" charset="0"/>
              </a:rPr>
              <a:t>噪声影响分析：本项目噪声主要产生于施工期间，土方开挖、施工机械作业等均会产生噪声。对靠近工程范围的学校、农村、居民点的日常生活有一定的影响。影响</a:t>
            </a:r>
            <a:r>
              <a:rPr lang="zh-CN" altLang="en-US" sz="20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程度较轻</a:t>
            </a:r>
            <a:r>
              <a:rPr lang="zh-CN" altLang="en-US" sz="20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Arial" panose="020B0604020202020204" pitchFamily="34" charset="0"/>
              </a:rPr>
              <a:t>。</a:t>
            </a:r>
          </a:p>
          <a:p>
            <a:pPr indent="457200" eaLnBrk="0" fontAlgn="auto" hangingPunct="0">
              <a:lnSpc>
                <a:spcPct val="200000"/>
              </a:lnSpc>
            </a:pPr>
            <a:r>
              <a:rPr lang="zh-CN" altLang="en-US" sz="20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粉尘影响分析：本项目的工程施工主要以机械施工为主，施工时机械运作、运输及土石方开挖等过程均会产生一些粉尘、烟气，作为短期行为的筑路施工，因修路造成的粉尘污染，随着施工期的结束而消失；以上有害物质为无组织不连续排放，对周围环境会产生短期影响，其影响范围较小，一般只在道路沿线附近，程度较轻。</a:t>
            </a:r>
            <a:endParaRPr lang="zh-CN" altLang="en-US" sz="2000" b="1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sym typeface="Arial" panose="020B0604020202020204" pitchFamily="34" charset="0"/>
            </a:endParaRPr>
          </a:p>
          <a:p>
            <a:pPr eaLnBrk="0" hangingPunct="0">
              <a:lnSpc>
                <a:spcPct val="130000"/>
              </a:lnSpc>
            </a:pPr>
            <a:endParaRPr lang="zh-CN" altLang="en-US" sz="2000" b="1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Arial" panose="020B0604020202020204" pitchFamily="34" charset="0"/>
            </a:endParaRPr>
          </a:p>
        </p:txBody>
      </p:sp>
      <p:sp>
        <p:nvSpPr>
          <p:cNvPr id="13" name="文本框 4"/>
          <p:cNvSpPr txBox="1"/>
          <p:nvPr/>
        </p:nvSpPr>
        <p:spPr>
          <a:xfrm>
            <a:off x="1026160" y="358140"/>
            <a:ext cx="589026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 smtClean="0">
                <a:latin typeface="黑体" panose="02010609060101010101" pitchFamily="49" charset="-122"/>
                <a:ea typeface="黑体" panose="02010609060101010101" pitchFamily="49" charset="-122"/>
                <a:sym typeface="微软雅黑" panose="020B0503020204020204" pitchFamily="34" charset="-122"/>
              </a:rPr>
              <a:t>第六章：</a:t>
            </a:r>
            <a:r>
              <a:rPr lang="zh-CN" altLang="en-US" sz="3200" dirty="0" smtClean="0">
                <a:latin typeface="黑体" panose="02010609060101010101" pitchFamily="49" charset="-122"/>
                <a:ea typeface="黑体" panose="02010609060101010101" pitchFamily="49" charset="-122"/>
                <a:sym typeface="微软雅黑" panose="020B0503020204020204" pitchFamily="34" charset="-122"/>
              </a:rPr>
              <a:t>施工期噪声及粉尘影响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3"/>
          <p:cNvSpPr txBox="1"/>
          <p:nvPr/>
        </p:nvSpPr>
        <p:spPr>
          <a:xfrm>
            <a:off x="1026160" y="1541780"/>
            <a:ext cx="9200515" cy="2940685"/>
          </a:xfrm>
          <a:prstGeom prst="rect">
            <a:avLst/>
          </a:prstGeom>
          <a:noFill/>
          <a:ln w="9525">
            <a:noFill/>
          </a:ln>
        </p:spPr>
        <p:txBody>
          <a:bodyPr wrap="square" lIns="79342" tIns="39671" rIns="79342" bIns="39671" anchor="t" anchorCtr="0">
            <a:spAutoFit/>
          </a:bodyPr>
          <a:lstStyle/>
          <a:p>
            <a:pPr indent="457200" eaLnBrk="0" fontAlgn="auto" hangingPunct="0">
              <a:lnSpc>
                <a:spcPct val="200000"/>
              </a:lnSpc>
            </a:pPr>
            <a:r>
              <a:rPr lang="zh-CN" altLang="en-US" sz="20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1、加强针对性的地质勘察，为路基设计提供科学依据。</a:t>
            </a:r>
          </a:p>
          <a:p>
            <a:pPr indent="457200" eaLnBrk="0" fontAlgn="auto" hangingPunct="0">
              <a:lnSpc>
                <a:spcPct val="200000"/>
              </a:lnSpc>
            </a:pPr>
            <a:r>
              <a:rPr lang="en-US" altLang="zh-CN" sz="20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2</a:t>
            </a:r>
            <a:r>
              <a:rPr lang="zh-CN" altLang="en-US" sz="20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、</a:t>
            </a:r>
            <a:r>
              <a:rPr lang="en-US" altLang="zh-CN" sz="20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结合</a:t>
            </a:r>
            <a:r>
              <a:rPr lang="zh-CN" altLang="en-US" sz="20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周围</a:t>
            </a:r>
            <a:r>
              <a:rPr lang="en-US" altLang="zh-CN" sz="20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地块开发项目，做好该道路对周围路网及周边地块的衔接工作</a:t>
            </a:r>
            <a:r>
              <a:rPr lang="zh-CN" altLang="en-US" sz="20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。</a:t>
            </a:r>
            <a:endParaRPr lang="en-US" altLang="zh-CN" sz="20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indent="457200" eaLnBrk="0" fontAlgn="auto" hangingPunct="0">
              <a:lnSpc>
                <a:spcPct val="200000"/>
              </a:lnSpc>
            </a:pPr>
            <a:r>
              <a:rPr lang="en-US" altLang="zh-CN" sz="20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3</a:t>
            </a:r>
            <a:r>
              <a:rPr lang="zh-CN" altLang="en-US" sz="20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、施工中注意做好施工组织及施工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工艺、工序</a:t>
            </a:r>
            <a:r>
              <a:rPr lang="zh-CN" altLang="en-US" sz="20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,尽量减少因道路施工给沿线居民带来的不便，尽量减小对环境的大气污染和噪声污染。</a:t>
            </a:r>
          </a:p>
          <a:p>
            <a:pPr eaLnBrk="0" hangingPunct="0">
              <a:lnSpc>
                <a:spcPct val="130000"/>
              </a:lnSpc>
            </a:pPr>
            <a:endParaRPr lang="zh-CN" altLang="en-US" sz="2000" b="1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Arial" panose="020B0604020202020204" pitchFamily="34" charset="0"/>
            </a:endParaRPr>
          </a:p>
        </p:txBody>
      </p:sp>
      <p:sp>
        <p:nvSpPr>
          <p:cNvPr id="13" name="文本框 4"/>
          <p:cNvSpPr txBox="1"/>
          <p:nvPr/>
        </p:nvSpPr>
        <p:spPr>
          <a:xfrm>
            <a:off x="1026160" y="358140"/>
            <a:ext cx="589026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 smtClean="0">
                <a:latin typeface="黑体" panose="02010609060101010101" pitchFamily="49" charset="-122"/>
                <a:ea typeface="黑体" panose="02010609060101010101" pitchFamily="49" charset="-122"/>
                <a:sym typeface="微软雅黑" panose="020B0503020204020204" pitchFamily="34" charset="-122"/>
              </a:rPr>
              <a:t>第七章：工程建议</a:t>
            </a:r>
            <a:endParaRPr lang="zh-CN" altLang="en-US" sz="3200" dirty="0" smtClean="0">
              <a:latin typeface="黑体" panose="02010609060101010101" pitchFamily="49" charset="-122"/>
              <a:ea typeface="黑体" panose="02010609060101010101" pitchFamily="49" charset="-122"/>
              <a:sym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镇康县学子路市政道路规划设计方案（专家手稿）_页面_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435" y="590550"/>
            <a:ext cx="3824318" cy="5400000"/>
          </a:xfrm>
          <a:prstGeom prst="rect">
            <a:avLst/>
          </a:prstGeom>
        </p:spPr>
      </p:pic>
      <p:pic>
        <p:nvPicPr>
          <p:cNvPr id="4" name="图片 3" descr="镇康县学子路市政道路规划设计方案（专家手稿）_页面_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3380" y="590550"/>
            <a:ext cx="3824318" cy="5400000"/>
          </a:xfrm>
          <a:prstGeom prst="rect">
            <a:avLst/>
          </a:prstGeom>
        </p:spPr>
      </p:pic>
      <p:pic>
        <p:nvPicPr>
          <p:cNvPr id="5" name="图片 4" descr="镇康县学子路市政道路规划设计方案（专家手稿）_页面_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7985" y="590550"/>
            <a:ext cx="3824318" cy="5400000"/>
          </a:xfrm>
          <a:prstGeom prst="rect">
            <a:avLst/>
          </a:prstGeom>
        </p:spPr>
      </p:pic>
      <p:sp>
        <p:nvSpPr>
          <p:cNvPr id="7" name="标题 6"/>
          <p:cNvSpPr>
            <a:spLocks noGrp="1"/>
          </p:cNvSpPr>
          <p:nvPr>
            <p:ph type="title"/>
          </p:nvPr>
        </p:nvSpPr>
        <p:spPr>
          <a:xfrm>
            <a:off x="857250" y="11430"/>
            <a:ext cx="2464435" cy="579120"/>
          </a:xfrm>
          <a:ln>
            <a:solidFill>
              <a:srgbClr val="00B0F0"/>
            </a:solidFill>
          </a:ln>
        </p:spPr>
        <p:txBody>
          <a:bodyPr>
            <a:noAutofit/>
          </a:bodyPr>
          <a:lstStyle/>
          <a:p>
            <a:pPr algn="ctr" fontAlgn="auto"/>
            <a:r>
              <a:rPr lang="zh-CN" altLang="en-US" sz="2800" dirty="0" smtClean="0">
                <a:solidFill>
                  <a:schemeClr val="accent2">
                    <a:lumMod val="50000"/>
                  </a:schemeClr>
                </a:solidFill>
              </a:rPr>
              <a:t>专家评审意见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6"/>
          <p:cNvSpPr>
            <a:spLocks noGrp="1"/>
          </p:cNvSpPr>
          <p:nvPr>
            <p:ph type="title"/>
          </p:nvPr>
        </p:nvSpPr>
        <p:spPr>
          <a:xfrm>
            <a:off x="857250" y="11430"/>
            <a:ext cx="2464435" cy="579120"/>
          </a:xfrm>
          <a:ln>
            <a:solidFill>
              <a:srgbClr val="00B0F0"/>
            </a:solidFill>
          </a:ln>
        </p:spPr>
        <p:txBody>
          <a:bodyPr>
            <a:noAutofit/>
          </a:bodyPr>
          <a:lstStyle/>
          <a:p>
            <a:pPr algn="ctr" fontAlgn="auto"/>
            <a:r>
              <a:rPr lang="zh-CN" altLang="en-US" sz="2800" dirty="0" smtClean="0">
                <a:solidFill>
                  <a:schemeClr val="accent2">
                    <a:lumMod val="50000"/>
                  </a:schemeClr>
                </a:solidFill>
              </a:rPr>
              <a:t>专家评审意见</a:t>
            </a:r>
          </a:p>
        </p:txBody>
      </p:sp>
      <p:pic>
        <p:nvPicPr>
          <p:cNvPr id="2" name="图片 1" descr="镇康县学子路市政道路规划设计方案（专家手稿）_页面_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7985" y="657225"/>
            <a:ext cx="3824318" cy="5400000"/>
          </a:xfrm>
          <a:prstGeom prst="rect">
            <a:avLst/>
          </a:prstGeom>
        </p:spPr>
      </p:pic>
      <p:pic>
        <p:nvPicPr>
          <p:cNvPr id="6" name="图片 5" descr="镇康县学子路市政道路规划设计方案（专家手稿）_页面_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3380" y="657225"/>
            <a:ext cx="3824318" cy="5400000"/>
          </a:xfrm>
          <a:prstGeom prst="rect">
            <a:avLst/>
          </a:prstGeom>
        </p:spPr>
      </p:pic>
      <p:pic>
        <p:nvPicPr>
          <p:cNvPr id="8" name="图片 7" descr="镇康县学子路市政道路规划设计方案（专家手稿）_页面_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775" y="657225"/>
            <a:ext cx="3824318" cy="540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6"/>
          <p:cNvSpPr>
            <a:spLocks noGrp="1"/>
          </p:cNvSpPr>
          <p:nvPr>
            <p:ph type="title"/>
          </p:nvPr>
        </p:nvSpPr>
        <p:spPr>
          <a:xfrm>
            <a:off x="857250" y="11430"/>
            <a:ext cx="2464435" cy="579120"/>
          </a:xfrm>
          <a:ln>
            <a:solidFill>
              <a:srgbClr val="00B0F0"/>
            </a:solidFill>
          </a:ln>
        </p:spPr>
        <p:txBody>
          <a:bodyPr>
            <a:noAutofit/>
          </a:bodyPr>
          <a:lstStyle/>
          <a:p>
            <a:pPr algn="ctr" fontAlgn="auto"/>
            <a:r>
              <a:rPr lang="zh-CN" altLang="en-US" sz="2800" dirty="0" smtClean="0">
                <a:solidFill>
                  <a:schemeClr val="accent2">
                    <a:lumMod val="50000"/>
                  </a:schemeClr>
                </a:solidFill>
              </a:rPr>
              <a:t>专家评审意见</a:t>
            </a:r>
          </a:p>
        </p:txBody>
      </p:sp>
      <p:pic>
        <p:nvPicPr>
          <p:cNvPr id="3" name="图片 2" descr="镇康县学子路市政道路规划设计方案（专家手稿）_页面_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250" y="800100"/>
            <a:ext cx="3824318" cy="5400000"/>
          </a:xfrm>
          <a:prstGeom prst="rect">
            <a:avLst/>
          </a:prstGeom>
        </p:spPr>
      </p:pic>
      <p:pic>
        <p:nvPicPr>
          <p:cNvPr id="4" name="图片 3" descr="镇康县学子路市政道路规划设计方案（专家手稿）_页面_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8710" y="800100"/>
            <a:ext cx="3824318" cy="540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1219200" y="1145059"/>
            <a:ext cx="2891481" cy="1229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第一章：项目概述</a:t>
            </a:r>
            <a:endParaRPr lang="en-US" altLang="zh-CN" b="1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 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项目区位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2 </a:t>
            </a:r>
            <a:r>
              <a:rPr lang="zh-CN" altLang="en-US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项目概况及主要技术指标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14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227589" y="2294406"/>
            <a:ext cx="3364992" cy="2199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00000"/>
              </a:lnSpc>
              <a:buClrTx/>
              <a:buSzTx/>
              <a:buFontTx/>
            </a:pPr>
            <a:r>
              <a:rPr lang="zh-CN" altLang="en-US" sz="18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第二章：道路平纵横</a:t>
            </a:r>
          </a:p>
          <a:p>
            <a:pPr algn="l">
              <a:lnSpc>
                <a:spcPct val="150000"/>
              </a:lnSpc>
              <a:buClrTx/>
              <a:buSzTx/>
              <a:buFontTx/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 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平面线型设计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 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纵断面设计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 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标准横断面设计</a:t>
            </a:r>
          </a:p>
          <a:p>
            <a:pPr>
              <a:lnSpc>
                <a:spcPct val="150000"/>
              </a:lnSpc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4 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路面结构设计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5 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边坡处理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14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文本框 4"/>
          <p:cNvSpPr txBox="1"/>
          <p:nvPr/>
        </p:nvSpPr>
        <p:spPr>
          <a:xfrm>
            <a:off x="1227670" y="4308813"/>
            <a:ext cx="3364992" cy="1614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第三章：管线工程</a:t>
            </a:r>
            <a:endParaRPr lang="zh-CN" altLang="en-US" b="1" dirty="0">
              <a:latin typeface="黑体" panose="02010609060101010101" pitchFamily="49" charset="-122"/>
              <a:ea typeface="黑体" panose="02010609060101010101" pitchFamily="49" charset="-122"/>
              <a:cs typeface="微软雅黑" panose="020B0503020204020204" pitchFamily="34" charset="-122"/>
            </a:endParaRPr>
          </a:p>
          <a:p>
            <a:pPr algn="l">
              <a:lnSpc>
                <a:spcPct val="150000"/>
              </a:lnSpc>
              <a:buClrTx/>
              <a:buSzTx/>
              <a:buFontTx/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 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给水管线设计</a:t>
            </a:r>
          </a:p>
          <a:p>
            <a:pPr algn="l">
              <a:lnSpc>
                <a:spcPct val="150000"/>
              </a:lnSpc>
              <a:buClrTx/>
              <a:buSzTx/>
              <a:buFontTx/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2 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雨污水管线设计</a:t>
            </a:r>
          </a:p>
          <a:p>
            <a:pPr algn="l">
              <a:lnSpc>
                <a:spcPct val="150000"/>
              </a:lnSpc>
              <a:buClrTx/>
              <a:buSzTx/>
              <a:buFontTx/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3 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电力通信通道设计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algn="l">
              <a:lnSpc>
                <a:spcPct val="150000"/>
              </a:lnSpc>
              <a:buClrTx/>
              <a:buSzTx/>
              <a:buFontTx/>
            </a:pPr>
            <a:endParaRPr lang="zh-CN" altLang="en-US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4"/>
          <p:cNvSpPr txBox="1"/>
          <p:nvPr/>
        </p:nvSpPr>
        <p:spPr>
          <a:xfrm>
            <a:off x="5344905" y="2294080"/>
            <a:ext cx="3364992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Tx/>
              <a:buSzTx/>
              <a:buFontTx/>
            </a:pPr>
            <a:r>
              <a:rPr lang="zh-CN" altLang="en-US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第五章：工程投资估算</a:t>
            </a:r>
          </a:p>
          <a:p>
            <a:pPr algn="l">
              <a:buClrTx/>
              <a:buSzTx/>
              <a:buFontTx/>
            </a:pPr>
            <a:endParaRPr lang="zh-CN" altLang="en-US" b="1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" name="文本框 4"/>
          <p:cNvSpPr txBox="1"/>
          <p:nvPr/>
        </p:nvSpPr>
        <p:spPr>
          <a:xfrm>
            <a:off x="5344905" y="1485090"/>
            <a:ext cx="3364992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Tx/>
              <a:buSzTx/>
              <a:buFontTx/>
            </a:pPr>
            <a:r>
              <a:rPr lang="zh-CN" altLang="en-US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第四章：景观及照明工程</a:t>
            </a:r>
          </a:p>
          <a:p>
            <a:endParaRPr lang="en-US" altLang="zh-CN" dirty="0" smtClean="0">
              <a:ea typeface="微软雅黑" panose="020B0503020204020204" pitchFamily="34" charset="-122"/>
            </a:endParaRPr>
          </a:p>
        </p:txBody>
      </p:sp>
      <p:sp>
        <p:nvSpPr>
          <p:cNvPr id="3" name="文本框 4"/>
          <p:cNvSpPr txBox="1"/>
          <p:nvPr/>
        </p:nvSpPr>
        <p:spPr>
          <a:xfrm>
            <a:off x="5344795" y="3301365"/>
            <a:ext cx="37198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Tx/>
              <a:buSzTx/>
              <a:buFontTx/>
            </a:pPr>
            <a:r>
              <a:rPr lang="zh-CN" altLang="en-US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第六章：施工期噪声及粉尘影响</a:t>
            </a:r>
          </a:p>
          <a:p>
            <a:pPr algn="l">
              <a:buClrTx/>
              <a:buSzTx/>
              <a:buFontTx/>
            </a:pPr>
            <a:endParaRPr lang="zh-CN" altLang="en-US" b="1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6" name="标题 5"/>
          <p:cNvSpPr>
            <a:spLocks noGrp="1"/>
          </p:cNvSpPr>
          <p:nvPr>
            <p:ph type="title"/>
          </p:nvPr>
        </p:nvSpPr>
        <p:spPr>
          <a:xfrm>
            <a:off x="1038225" y="0"/>
            <a:ext cx="8596668" cy="1320800"/>
          </a:xfrm>
        </p:spPr>
        <p:txBody>
          <a:bodyPr/>
          <a:lstStyle/>
          <a:p>
            <a:r>
              <a:rPr lang="zh-CN" altLang="en-US" dirty="0" smtClean="0">
                <a:solidFill>
                  <a:schemeClr val="accent2">
                    <a:lumMod val="50000"/>
                  </a:schemeClr>
                </a:solidFill>
              </a:rPr>
              <a:t>目录</a:t>
            </a:r>
          </a:p>
        </p:txBody>
      </p:sp>
      <p:sp>
        <p:nvSpPr>
          <p:cNvPr id="8" name="文本框 4"/>
          <p:cNvSpPr txBox="1"/>
          <p:nvPr/>
        </p:nvSpPr>
        <p:spPr>
          <a:xfrm>
            <a:off x="5344795" y="4309110"/>
            <a:ext cx="37198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Tx/>
              <a:buSzTx/>
              <a:buFontTx/>
            </a:pPr>
            <a:r>
              <a:rPr lang="zh-CN" altLang="en-US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第七章：工程建议</a:t>
            </a:r>
          </a:p>
          <a:p>
            <a:pPr algn="l">
              <a:buClrTx/>
              <a:buSzTx/>
              <a:buFontTx/>
            </a:pPr>
            <a:endParaRPr lang="zh-CN" altLang="en-US" b="1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102480" y="2586682"/>
            <a:ext cx="8596668" cy="1320800"/>
          </a:xfrm>
        </p:spPr>
        <p:txBody>
          <a:bodyPr>
            <a:normAutofit fontScale="90000"/>
          </a:bodyPr>
          <a:lstStyle/>
          <a:p>
            <a:r>
              <a:rPr lang="zh-CN" altLang="en-US" b="1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  <a:sym typeface="微软雅黑" panose="020B0503020204020204" pitchFamily="34" charset="-122"/>
              </a:rPr>
              <a:t>第一章：项目概述</a:t>
            </a:r>
            <a:r>
              <a:rPr lang="en-US" altLang="zh-CN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/>
            </a:r>
            <a:br>
              <a:rPr lang="en-US" altLang="zh-CN" b="1" dirty="0" smtClean="0">
                <a:latin typeface="黑体" panose="02010609060101010101" pitchFamily="49" charset="-122"/>
                <a:ea typeface="黑体" panose="02010609060101010101" pitchFamily="49" charset="-122"/>
              </a:rPr>
            </a:br>
            <a:r>
              <a:rPr lang="en-US" altLang="zh-CN" b="1" dirty="0">
                <a:latin typeface="黑体" panose="02010609060101010101" pitchFamily="49" charset="-122"/>
                <a:ea typeface="黑体" panose="02010609060101010101" pitchFamily="49" charset="-122"/>
              </a:rPr>
              <a:t/>
            </a:r>
            <a:br>
              <a:rPr lang="en-US" altLang="zh-CN" b="1" dirty="0">
                <a:latin typeface="黑体" panose="02010609060101010101" pitchFamily="49" charset="-122"/>
                <a:ea typeface="黑体" panose="02010609060101010101" pitchFamily="49" charset="-122"/>
              </a:rPr>
            </a:b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47904" y="135"/>
            <a:ext cx="9331594" cy="578934"/>
          </a:xfrm>
        </p:spPr>
        <p:txBody>
          <a:bodyPr>
            <a:normAutofit fontScale="90000"/>
          </a:bodyPr>
          <a:lstStyle/>
          <a:p>
            <a:r>
              <a:rPr lang="zh-CN" altLang="en-US" dirty="0" smtClean="0">
                <a:solidFill>
                  <a:schemeClr val="accent2">
                    <a:lumMod val="50000"/>
                  </a:schemeClr>
                </a:solidFill>
              </a:rPr>
              <a:t>项目区位</a:t>
            </a:r>
          </a:p>
        </p:txBody>
      </p:sp>
      <p:grpSp>
        <p:nvGrpSpPr>
          <p:cNvPr id="62" name="组合 61"/>
          <p:cNvGrpSpPr/>
          <p:nvPr/>
        </p:nvGrpSpPr>
        <p:grpSpPr>
          <a:xfrm>
            <a:off x="790575" y="579120"/>
            <a:ext cx="8542085" cy="6156325"/>
            <a:chOff x="1245" y="912"/>
            <a:chExt cx="12205" cy="8796"/>
          </a:xfrm>
        </p:grpSpPr>
        <p:pic>
          <p:nvPicPr>
            <p:cNvPr id="42" name="图片 41" descr="微信图片_20221019113915"/>
            <p:cNvPicPr>
              <a:picLocks noChangeAspect="1"/>
            </p:cNvPicPr>
            <p:nvPr/>
          </p:nvPicPr>
          <p:blipFill>
            <a:blip r:embed="rId2"/>
            <a:srcRect l="8611" t="5050" r="4432" b="6221"/>
            <a:stretch>
              <a:fillRect/>
            </a:stretch>
          </p:blipFill>
          <p:spPr>
            <a:xfrm>
              <a:off x="1245" y="912"/>
              <a:ext cx="12205" cy="8796"/>
            </a:xfrm>
            <a:prstGeom prst="rect">
              <a:avLst/>
            </a:prstGeom>
          </p:spPr>
        </p:pic>
        <p:sp>
          <p:nvSpPr>
            <p:cNvPr id="44" name="对话气泡: 矩形 22"/>
            <p:cNvSpPr/>
            <p:nvPr/>
          </p:nvSpPr>
          <p:spPr>
            <a:xfrm>
              <a:off x="9823" y="6419"/>
              <a:ext cx="3102" cy="473"/>
            </a:xfrm>
            <a:prstGeom prst="wedgeRectCallout">
              <a:avLst>
                <a:gd name="adj1" fmla="val -89647"/>
                <a:gd name="adj2" fmla="val -58413"/>
              </a:avLst>
            </a:prstGeom>
            <a:solidFill>
              <a:srgbClr val="CCFFCC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  <a:cs typeface="+mn-cs"/>
                </a:rPr>
                <a:t>本项目学子路延长线</a:t>
              </a:r>
            </a:p>
          </p:txBody>
        </p:sp>
        <p:sp>
          <p:nvSpPr>
            <p:cNvPr id="45" name="Rectangle 2"/>
            <p:cNvSpPr txBox="1"/>
            <p:nvPr/>
          </p:nvSpPr>
          <p:spPr>
            <a:xfrm>
              <a:off x="6975" y="5320"/>
              <a:ext cx="1120" cy="350"/>
            </a:xfrm>
            <a:prstGeom prst="rect">
              <a:avLst/>
            </a:prstGeom>
            <a:solidFill>
              <a:srgbClr val="FFFFFF"/>
            </a:solidFill>
            <a:ln w="9525">
              <a:noFill/>
            </a:ln>
          </p:spPr>
          <p:txBody>
            <a:bodyPr wrap="square" lIns="92705" tIns="46354" rIns="92705" bIns="46354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zh-CN" altLang="zh-CN" sz="1000" b="1" dirty="0">
                  <a:ln>
                    <a:noFill/>
                  </a:ln>
                  <a:solidFill>
                    <a:srgbClr val="00FF00"/>
                  </a:solidFill>
                  <a:latin typeface="黑体" panose="02010609060101010101" pitchFamily="49" charset="-122"/>
                  <a:ea typeface="黑体" panose="02010609060101010101" pitchFamily="49" charset="-122"/>
                  <a:sym typeface="Calibri" panose="020F0502020204030204" charset="0"/>
                </a:rPr>
                <a:t>安然小区</a:t>
              </a:r>
            </a:p>
          </p:txBody>
        </p:sp>
        <p:sp>
          <p:nvSpPr>
            <p:cNvPr id="46" name="Rectangle 2"/>
            <p:cNvSpPr txBox="1"/>
            <p:nvPr/>
          </p:nvSpPr>
          <p:spPr>
            <a:xfrm>
              <a:off x="8063" y="4929"/>
              <a:ext cx="1120" cy="350"/>
            </a:xfrm>
            <a:prstGeom prst="rect">
              <a:avLst/>
            </a:prstGeom>
            <a:solidFill>
              <a:srgbClr val="FFFFFF"/>
            </a:solidFill>
            <a:ln w="9525">
              <a:noFill/>
            </a:ln>
          </p:spPr>
          <p:txBody>
            <a:bodyPr wrap="square" lIns="92705" tIns="46354" rIns="92705" bIns="46354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zh-CN" altLang="zh-CN" sz="1000" b="1" dirty="0">
                  <a:ln>
                    <a:noFill/>
                  </a:ln>
                  <a:solidFill>
                    <a:srgbClr val="00FF00"/>
                  </a:solidFill>
                  <a:latin typeface="黑体" panose="02010609060101010101" pitchFamily="49" charset="-122"/>
                  <a:ea typeface="黑体" panose="02010609060101010101" pitchFamily="49" charset="-122"/>
                  <a:sym typeface="Calibri" panose="020F0502020204030204" charset="0"/>
                </a:rPr>
                <a:t>边境小学</a:t>
              </a:r>
            </a:p>
          </p:txBody>
        </p:sp>
        <p:sp>
          <p:nvSpPr>
            <p:cNvPr id="47" name="Rectangle 2"/>
            <p:cNvSpPr txBox="1"/>
            <p:nvPr/>
          </p:nvSpPr>
          <p:spPr>
            <a:xfrm>
              <a:off x="6563" y="6232"/>
              <a:ext cx="1120" cy="350"/>
            </a:xfrm>
            <a:prstGeom prst="rect">
              <a:avLst/>
            </a:prstGeom>
            <a:solidFill>
              <a:srgbClr val="FFFFFF"/>
            </a:solidFill>
            <a:ln w="9525">
              <a:noFill/>
            </a:ln>
          </p:spPr>
          <p:txBody>
            <a:bodyPr wrap="square" lIns="92705" tIns="46354" rIns="92705" bIns="46354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zh-CN" altLang="zh-CN" sz="1000" b="1" dirty="0">
                  <a:ln>
                    <a:noFill/>
                  </a:ln>
                  <a:solidFill>
                    <a:srgbClr val="00FF00"/>
                  </a:solidFill>
                  <a:latin typeface="黑体" panose="02010609060101010101" pitchFamily="49" charset="-122"/>
                  <a:ea typeface="黑体" panose="02010609060101010101" pitchFamily="49" charset="-122"/>
                  <a:sym typeface="Calibri" panose="020F0502020204030204" charset="0"/>
                </a:rPr>
                <a:t>公主花园</a:t>
              </a:r>
            </a:p>
          </p:txBody>
        </p:sp>
        <p:sp>
          <p:nvSpPr>
            <p:cNvPr id="48" name="Rectangle 2"/>
            <p:cNvSpPr txBox="1"/>
            <p:nvPr/>
          </p:nvSpPr>
          <p:spPr>
            <a:xfrm>
              <a:off x="10377" y="4222"/>
              <a:ext cx="1603" cy="350"/>
            </a:xfrm>
            <a:prstGeom prst="rect">
              <a:avLst/>
            </a:prstGeom>
            <a:solidFill>
              <a:srgbClr val="FFFFFF"/>
            </a:solidFill>
            <a:ln w="9525">
              <a:noFill/>
            </a:ln>
          </p:spPr>
          <p:txBody>
            <a:bodyPr wrap="square" lIns="92705" tIns="46354" rIns="92705" bIns="46354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zh-CN" altLang="zh-CN" sz="1000" b="1" dirty="0">
                  <a:ln>
                    <a:noFill/>
                  </a:ln>
                  <a:solidFill>
                    <a:srgbClr val="00FF00"/>
                  </a:solidFill>
                  <a:latin typeface="黑体" panose="02010609060101010101" pitchFamily="49" charset="-122"/>
                  <a:ea typeface="黑体" panose="02010609060101010101" pitchFamily="49" charset="-122"/>
                  <a:sym typeface="Calibri" panose="020F0502020204030204" charset="0"/>
                </a:rPr>
                <a:t>职业技术学校</a:t>
              </a:r>
            </a:p>
          </p:txBody>
        </p:sp>
        <p:sp>
          <p:nvSpPr>
            <p:cNvPr id="49" name="Rectangle 2"/>
            <p:cNvSpPr txBox="1"/>
            <p:nvPr/>
          </p:nvSpPr>
          <p:spPr>
            <a:xfrm rot="2820000">
              <a:off x="4596" y="5475"/>
              <a:ext cx="1120" cy="438"/>
            </a:xfrm>
            <a:prstGeom prst="rect">
              <a:avLst/>
            </a:prstGeom>
            <a:solidFill>
              <a:srgbClr val="FFFFFF"/>
            </a:solidFill>
            <a:ln w="9525">
              <a:noFill/>
            </a:ln>
          </p:spPr>
          <p:txBody>
            <a:bodyPr wrap="square" lIns="92705" tIns="46354" rIns="92705" bIns="46354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zh-CN" altLang="zh-CN" sz="1400" b="1" dirty="0">
                  <a:ln>
                    <a:noFill/>
                  </a:ln>
                  <a:solidFill>
                    <a:srgbClr val="FC1010"/>
                  </a:solidFill>
                  <a:latin typeface="黑体" panose="02010609060101010101" pitchFamily="49" charset="-122"/>
                  <a:ea typeface="黑体" panose="02010609060101010101" pitchFamily="49" charset="-122"/>
                  <a:sym typeface="Calibri" panose="020F0502020204030204" charset="0"/>
                </a:rPr>
                <a:t>友谊路</a:t>
              </a:r>
            </a:p>
          </p:txBody>
        </p:sp>
        <p:sp>
          <p:nvSpPr>
            <p:cNvPr id="50" name="Rectangle 2"/>
            <p:cNvSpPr txBox="1"/>
            <p:nvPr/>
          </p:nvSpPr>
          <p:spPr>
            <a:xfrm rot="3600000">
              <a:off x="6140" y="8063"/>
              <a:ext cx="2004" cy="438"/>
            </a:xfrm>
            <a:prstGeom prst="rect">
              <a:avLst/>
            </a:prstGeom>
            <a:solidFill>
              <a:srgbClr val="FFFFFF"/>
            </a:solidFill>
            <a:ln w="9525">
              <a:noFill/>
            </a:ln>
          </p:spPr>
          <p:txBody>
            <a:bodyPr wrap="square" lIns="92705" tIns="46354" rIns="92705" bIns="46354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zh-CN" altLang="zh-CN" sz="1400" b="1" dirty="0">
                  <a:ln>
                    <a:noFill/>
                  </a:ln>
                  <a:solidFill>
                    <a:srgbClr val="FC1010"/>
                  </a:solidFill>
                  <a:latin typeface="黑体" panose="02010609060101010101" pitchFamily="49" charset="-122"/>
                  <a:ea typeface="黑体" panose="02010609060101010101" pitchFamily="49" charset="-122"/>
                  <a:sym typeface="Calibri" panose="020F0502020204030204" charset="0"/>
                </a:rPr>
                <a:t>友谊路延长线</a:t>
              </a:r>
            </a:p>
          </p:txBody>
        </p:sp>
        <p:sp>
          <p:nvSpPr>
            <p:cNvPr id="51" name="Rectangle 2"/>
            <p:cNvSpPr txBox="1"/>
            <p:nvPr/>
          </p:nvSpPr>
          <p:spPr>
            <a:xfrm rot="18840000">
              <a:off x="6351" y="4133"/>
              <a:ext cx="1244" cy="438"/>
            </a:xfrm>
            <a:prstGeom prst="rect">
              <a:avLst/>
            </a:prstGeom>
            <a:solidFill>
              <a:srgbClr val="FFFFFF"/>
            </a:solidFill>
            <a:ln w="9525">
              <a:noFill/>
            </a:ln>
          </p:spPr>
          <p:txBody>
            <a:bodyPr wrap="square" lIns="92705" tIns="46354" rIns="92705" bIns="46354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zh-CN" altLang="zh-CN" sz="1400" b="1" dirty="0">
                  <a:ln>
                    <a:noFill/>
                  </a:ln>
                  <a:solidFill>
                    <a:srgbClr val="FC1010"/>
                  </a:solidFill>
                  <a:latin typeface="黑体" panose="02010609060101010101" pitchFamily="49" charset="-122"/>
                  <a:ea typeface="黑体" panose="02010609060101010101" pitchFamily="49" charset="-122"/>
                  <a:sym typeface="Calibri" panose="020F0502020204030204" charset="0"/>
                </a:rPr>
                <a:t>公主路</a:t>
              </a:r>
            </a:p>
          </p:txBody>
        </p:sp>
        <p:sp>
          <p:nvSpPr>
            <p:cNvPr id="52" name="Rectangle 2"/>
            <p:cNvSpPr txBox="1"/>
            <p:nvPr/>
          </p:nvSpPr>
          <p:spPr>
            <a:xfrm rot="2880000">
              <a:off x="8768" y="3766"/>
              <a:ext cx="1222" cy="438"/>
            </a:xfrm>
            <a:prstGeom prst="rect">
              <a:avLst/>
            </a:prstGeom>
            <a:solidFill>
              <a:srgbClr val="FFFFFF"/>
            </a:solidFill>
            <a:ln w="9525">
              <a:noFill/>
            </a:ln>
          </p:spPr>
          <p:txBody>
            <a:bodyPr wrap="square" lIns="92705" tIns="46354" rIns="92705" bIns="46354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zh-CN" altLang="zh-CN" sz="1400" b="1" dirty="0">
                  <a:ln>
                    <a:noFill/>
                  </a:ln>
                  <a:solidFill>
                    <a:srgbClr val="FC1010"/>
                  </a:solidFill>
                  <a:latin typeface="黑体" panose="02010609060101010101" pitchFamily="49" charset="-122"/>
                  <a:ea typeface="黑体" panose="02010609060101010101" pitchFamily="49" charset="-122"/>
                  <a:sym typeface="Calibri" panose="020F0502020204030204" charset="0"/>
                </a:rPr>
                <a:t>幸福路</a:t>
              </a:r>
            </a:p>
          </p:txBody>
        </p:sp>
        <p:sp>
          <p:nvSpPr>
            <p:cNvPr id="53" name="Rectangle 2"/>
            <p:cNvSpPr txBox="1"/>
            <p:nvPr/>
          </p:nvSpPr>
          <p:spPr>
            <a:xfrm rot="19020000">
              <a:off x="5203" y="2891"/>
              <a:ext cx="1190" cy="438"/>
            </a:xfrm>
            <a:prstGeom prst="rect">
              <a:avLst/>
            </a:prstGeom>
            <a:solidFill>
              <a:srgbClr val="FFFFFF"/>
            </a:solidFill>
            <a:ln w="9525">
              <a:noFill/>
            </a:ln>
          </p:spPr>
          <p:txBody>
            <a:bodyPr wrap="square" lIns="92705" tIns="46354" rIns="92705" bIns="46354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zh-CN" altLang="zh-CN" sz="1400" b="1" dirty="0">
                  <a:ln>
                    <a:noFill/>
                  </a:ln>
                  <a:solidFill>
                    <a:srgbClr val="FC1010"/>
                  </a:solidFill>
                  <a:latin typeface="黑体" panose="02010609060101010101" pitchFamily="49" charset="-122"/>
                  <a:ea typeface="黑体" panose="02010609060101010101" pitchFamily="49" charset="-122"/>
                  <a:sym typeface="Calibri" panose="020F0502020204030204" charset="0"/>
                </a:rPr>
                <a:t>国门路</a:t>
              </a:r>
            </a:p>
          </p:txBody>
        </p:sp>
        <p:sp>
          <p:nvSpPr>
            <p:cNvPr id="54" name="椭圆 53"/>
            <p:cNvSpPr/>
            <p:nvPr/>
          </p:nvSpPr>
          <p:spPr>
            <a:xfrm>
              <a:off x="9217" y="5132"/>
              <a:ext cx="322" cy="322"/>
            </a:xfrm>
            <a:prstGeom prst="ellipse">
              <a:avLst/>
            </a:prstGeom>
            <a:solidFill>
              <a:srgbClr val="FC1010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微软雅黑" panose="020B0503020204020204" pitchFamily="34" charset="-122"/>
              </a:endParaRPr>
            </a:p>
          </p:txBody>
        </p:sp>
        <p:sp>
          <p:nvSpPr>
            <p:cNvPr id="55" name="椭圆 54"/>
            <p:cNvSpPr/>
            <p:nvPr/>
          </p:nvSpPr>
          <p:spPr>
            <a:xfrm>
              <a:off x="6563" y="5320"/>
              <a:ext cx="322" cy="322"/>
            </a:xfrm>
            <a:prstGeom prst="ellipse">
              <a:avLst/>
            </a:prstGeom>
            <a:solidFill>
              <a:srgbClr val="FC1010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微软雅黑" panose="020B0503020204020204" pitchFamily="34" charset="-122"/>
              </a:endParaRPr>
            </a:p>
          </p:txBody>
        </p:sp>
        <p:sp>
          <p:nvSpPr>
            <p:cNvPr id="56" name="椭圆 55"/>
            <p:cNvSpPr/>
            <p:nvPr/>
          </p:nvSpPr>
          <p:spPr>
            <a:xfrm>
              <a:off x="7741" y="6266"/>
              <a:ext cx="322" cy="322"/>
            </a:xfrm>
            <a:prstGeom prst="ellipse">
              <a:avLst/>
            </a:prstGeom>
            <a:solidFill>
              <a:srgbClr val="FC1010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微软雅黑" panose="020B0503020204020204" pitchFamily="34" charset="-122"/>
              </a:endParaRPr>
            </a:p>
          </p:txBody>
        </p:sp>
        <p:sp>
          <p:nvSpPr>
            <p:cNvPr id="57" name="椭圆 56"/>
            <p:cNvSpPr/>
            <p:nvPr/>
          </p:nvSpPr>
          <p:spPr>
            <a:xfrm>
              <a:off x="9950" y="4222"/>
              <a:ext cx="322" cy="322"/>
            </a:xfrm>
            <a:prstGeom prst="ellipse">
              <a:avLst/>
            </a:prstGeom>
            <a:solidFill>
              <a:srgbClr val="FC1010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微软雅黑" panose="020B0503020204020204" pitchFamily="34" charset="-122"/>
              </a:endParaRPr>
            </a:p>
          </p:txBody>
        </p:sp>
        <p:sp>
          <p:nvSpPr>
            <p:cNvPr id="58" name="椭圆 57"/>
            <p:cNvSpPr/>
            <p:nvPr/>
          </p:nvSpPr>
          <p:spPr>
            <a:xfrm>
              <a:off x="10834" y="2960"/>
              <a:ext cx="322" cy="322"/>
            </a:xfrm>
            <a:prstGeom prst="ellipse">
              <a:avLst/>
            </a:prstGeom>
            <a:solidFill>
              <a:srgbClr val="FC1010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微软雅黑" panose="020B0503020204020204" pitchFamily="34" charset="-122"/>
              </a:endParaRPr>
            </a:p>
          </p:txBody>
        </p:sp>
        <p:sp>
          <p:nvSpPr>
            <p:cNvPr id="59" name="Rectangle 2"/>
            <p:cNvSpPr txBox="1"/>
            <p:nvPr/>
          </p:nvSpPr>
          <p:spPr>
            <a:xfrm>
              <a:off x="11274" y="2960"/>
              <a:ext cx="895" cy="350"/>
            </a:xfrm>
            <a:prstGeom prst="rect">
              <a:avLst/>
            </a:prstGeom>
            <a:solidFill>
              <a:srgbClr val="FFFFFF"/>
            </a:solidFill>
            <a:ln w="9525">
              <a:noFill/>
            </a:ln>
          </p:spPr>
          <p:txBody>
            <a:bodyPr wrap="square" lIns="92705" tIns="46354" rIns="92705" bIns="46354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zh-CN" altLang="zh-CN" sz="1000" b="1" dirty="0">
                  <a:ln>
                    <a:noFill/>
                  </a:ln>
                  <a:solidFill>
                    <a:srgbClr val="00FF00"/>
                  </a:solidFill>
                  <a:latin typeface="黑体" panose="02010609060101010101" pitchFamily="49" charset="-122"/>
                  <a:ea typeface="黑体" panose="02010609060101010101" pitchFamily="49" charset="-122"/>
                  <a:sym typeface="Calibri" panose="020F0502020204030204" charset="0"/>
                </a:rPr>
                <a:t>玉石街</a:t>
              </a:r>
            </a:p>
          </p:txBody>
        </p:sp>
        <p:sp>
          <p:nvSpPr>
            <p:cNvPr id="60" name="Rectangle 2"/>
            <p:cNvSpPr txBox="1"/>
            <p:nvPr/>
          </p:nvSpPr>
          <p:spPr>
            <a:xfrm rot="18840000">
              <a:off x="8507" y="1890"/>
              <a:ext cx="1347" cy="438"/>
            </a:xfrm>
            <a:prstGeom prst="rect">
              <a:avLst/>
            </a:prstGeom>
            <a:solidFill>
              <a:srgbClr val="FFFFFF"/>
            </a:solidFill>
            <a:ln w="9525">
              <a:noFill/>
            </a:ln>
          </p:spPr>
          <p:txBody>
            <a:bodyPr wrap="square" lIns="92705" tIns="46354" rIns="92705" bIns="46354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zh-CN" altLang="zh-CN" sz="1400" b="1" dirty="0">
                  <a:ln>
                    <a:noFill/>
                  </a:ln>
                  <a:solidFill>
                    <a:srgbClr val="FC1010"/>
                  </a:solidFill>
                  <a:latin typeface="黑体" panose="02010609060101010101" pitchFamily="49" charset="-122"/>
                  <a:ea typeface="黑体" panose="02010609060101010101" pitchFamily="49" charset="-122"/>
                  <a:sym typeface="Calibri" panose="020F0502020204030204" charset="0"/>
                </a:rPr>
                <a:t>公主路</a:t>
              </a:r>
            </a:p>
          </p:txBody>
        </p:sp>
      </p:grpSp>
      <p:sp>
        <p:nvSpPr>
          <p:cNvPr id="43" name="Rectangle 15"/>
          <p:cNvSpPr/>
          <p:nvPr/>
        </p:nvSpPr>
        <p:spPr>
          <a:xfrm>
            <a:off x="6678295" y="5658803"/>
            <a:ext cx="4233545" cy="1076325"/>
          </a:xfrm>
          <a:prstGeom prst="rect">
            <a:avLst/>
          </a:prstGeom>
          <a:solidFill>
            <a:srgbClr val="FFFFFF"/>
          </a:solidFill>
          <a:ln w="25400">
            <a:noFill/>
          </a:ln>
        </p:spPr>
        <p:txBody>
          <a:bodyPr wrap="square" anchor="ctr" anchorCtr="0">
            <a:spAutoFit/>
          </a:bodyPr>
          <a:lstStyle/>
          <a:p>
            <a:pPr eaLnBrk="0" hangingPunct="0"/>
            <a:r>
              <a:rPr lang="zh-CN" altLang="en-US" sz="1600" b="1" dirty="0" smtClean="0">
                <a:solidFill>
                  <a:srgbClr val="FF0000"/>
                </a:solidFill>
                <a:ea typeface="微软雅黑" panose="020B0503020204020204" pitchFamily="34" charset="-122"/>
              </a:rPr>
              <a:t>本项目位于临沧市镇康县，拟建场地位于县城东南侧，场地紧邻边境小学和公主花园小区，道路起点接现状幸福路，终点至友谊路延长线，道路整体走向为南北走向。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38379" y="135"/>
            <a:ext cx="9331594" cy="578934"/>
          </a:xfrm>
        </p:spPr>
        <p:txBody>
          <a:bodyPr>
            <a:normAutofit fontScale="90000"/>
          </a:bodyPr>
          <a:lstStyle/>
          <a:p>
            <a:r>
              <a:rPr lang="zh-CN" altLang="en-US" dirty="0" smtClean="0">
                <a:solidFill>
                  <a:schemeClr val="accent2">
                    <a:lumMod val="50000"/>
                  </a:schemeClr>
                </a:solidFill>
              </a:rPr>
              <a:t>项目概况及主要技术指标</a:t>
            </a:r>
          </a:p>
        </p:txBody>
      </p:sp>
      <p:sp>
        <p:nvSpPr>
          <p:cNvPr id="9219" name="矩形 3"/>
          <p:cNvSpPr/>
          <p:nvPr/>
        </p:nvSpPr>
        <p:spPr>
          <a:xfrm>
            <a:off x="6569710" y="786765"/>
            <a:ext cx="3373755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zh-CN" altLang="en-US" sz="24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技术指标</a:t>
            </a:r>
          </a:p>
        </p:txBody>
      </p:sp>
      <p:sp>
        <p:nvSpPr>
          <p:cNvPr id="9220" name="Rectangle 1"/>
          <p:cNvSpPr/>
          <p:nvPr/>
        </p:nvSpPr>
        <p:spPr>
          <a:xfrm>
            <a:off x="6569710" y="1247140"/>
            <a:ext cx="5006340" cy="2584450"/>
          </a:xfrm>
          <a:prstGeom prst="rect">
            <a:avLst/>
          </a:prstGeom>
          <a:noFill/>
          <a:ln w="9525">
            <a:solidFill>
              <a:srgbClr val="00B0F0"/>
            </a:solidFill>
          </a:ln>
        </p:spPr>
        <p:txBody>
          <a:bodyPr wrap="square" anchor="ctr" anchorCtr="0">
            <a:spAutoFit/>
          </a:bodyPr>
          <a:lstStyle/>
          <a:p>
            <a:pPr eaLnBrk="0" hangingPunct="0">
              <a:lnSpc>
                <a:spcPct val="150000"/>
              </a:lnSpc>
            </a:pPr>
            <a:r>
              <a:rPr dirty="0">
                <a:solidFill>
                  <a:schemeClr val="tx1"/>
                </a:solidFill>
                <a:latin typeface="Arial" panose="020B0604020202020204" pitchFamily="34" charset="0"/>
              </a:rPr>
              <a:t>道路等级：城市支路</a:t>
            </a:r>
          </a:p>
          <a:p>
            <a:pPr eaLnBrk="0" hangingPunct="0">
              <a:lnSpc>
                <a:spcPct val="150000"/>
              </a:lnSpc>
            </a:pPr>
            <a:r>
              <a:rPr dirty="0">
                <a:solidFill>
                  <a:schemeClr val="tx1"/>
                </a:solidFill>
                <a:latin typeface="Arial" panose="020B0604020202020204" pitchFamily="34" charset="0"/>
              </a:rPr>
              <a:t>道路长度：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</a:rPr>
              <a:t>569m</a:t>
            </a:r>
            <a:endParaRPr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eaLnBrk="0" hangingPunct="0">
              <a:lnSpc>
                <a:spcPct val="150000"/>
              </a:lnSpc>
            </a:pPr>
            <a:r>
              <a:rPr dirty="0">
                <a:solidFill>
                  <a:schemeClr val="tx1"/>
                </a:solidFill>
                <a:latin typeface="Arial" panose="020B0604020202020204" pitchFamily="34" charset="0"/>
              </a:rPr>
              <a:t>道路宽度：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</a:rPr>
              <a:t>16m</a:t>
            </a:r>
            <a:endParaRPr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eaLnBrk="0" hangingPunct="0">
              <a:lnSpc>
                <a:spcPct val="150000"/>
              </a:lnSpc>
            </a:pPr>
            <a:r>
              <a:rPr dirty="0">
                <a:solidFill>
                  <a:schemeClr val="tx1"/>
                </a:solidFill>
                <a:latin typeface="Arial" panose="020B0604020202020204" pitchFamily="34" charset="0"/>
              </a:rPr>
              <a:t>计算行车速度：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</a:rPr>
              <a:t>3</a:t>
            </a:r>
            <a:r>
              <a:rPr dirty="0">
                <a:solidFill>
                  <a:schemeClr val="tx1"/>
                </a:solidFill>
                <a:latin typeface="Arial" panose="020B0604020202020204" pitchFamily="34" charset="0"/>
              </a:rPr>
              <a:t>0km/h</a:t>
            </a:r>
          </a:p>
          <a:p>
            <a:pPr eaLnBrk="0" hangingPunct="0">
              <a:lnSpc>
                <a:spcPct val="150000"/>
              </a:lnSpc>
            </a:pPr>
            <a:r>
              <a:rPr dirty="0">
                <a:solidFill>
                  <a:schemeClr val="tx1"/>
                </a:solidFill>
                <a:latin typeface="Arial" panose="020B0604020202020204" pitchFamily="34" charset="0"/>
              </a:rPr>
              <a:t>路面类型：半刚性基层沥青砼路面；</a:t>
            </a:r>
          </a:p>
          <a:p>
            <a:pPr eaLnBrk="0" hangingPunct="0">
              <a:lnSpc>
                <a:spcPct val="150000"/>
              </a:lnSpc>
            </a:pPr>
            <a:r>
              <a:rPr dirty="0">
                <a:solidFill>
                  <a:schemeClr val="tx1"/>
                </a:solidFill>
                <a:latin typeface="Arial" panose="020B0604020202020204" pitchFamily="34" charset="0"/>
              </a:rPr>
              <a:t>人行道：透水砖道面</a:t>
            </a:r>
          </a:p>
        </p:txBody>
      </p:sp>
      <p:sp>
        <p:nvSpPr>
          <p:cNvPr id="3" name="矩形 3"/>
          <p:cNvSpPr/>
          <p:nvPr/>
        </p:nvSpPr>
        <p:spPr>
          <a:xfrm>
            <a:off x="697230" y="786765"/>
            <a:ext cx="3373755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zh-CN" altLang="en-US" sz="24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项目概况</a:t>
            </a:r>
          </a:p>
        </p:txBody>
      </p:sp>
      <p:sp>
        <p:nvSpPr>
          <p:cNvPr id="4" name="Rectangle 1"/>
          <p:cNvSpPr/>
          <p:nvPr/>
        </p:nvSpPr>
        <p:spPr>
          <a:xfrm>
            <a:off x="697230" y="1247140"/>
            <a:ext cx="5450840" cy="5492750"/>
          </a:xfrm>
          <a:prstGeom prst="rect">
            <a:avLst/>
          </a:prstGeom>
          <a:noFill/>
          <a:ln w="9525">
            <a:solidFill>
              <a:srgbClr val="00B0F0"/>
            </a:solidFill>
          </a:ln>
        </p:spPr>
        <p:txBody>
          <a:bodyPr wrap="square" anchor="ctr" anchorCtr="0">
            <a:spAutoFit/>
          </a:bodyPr>
          <a:lstStyle/>
          <a:p>
            <a:pPr eaLnBrk="0" hangingPunct="0">
              <a:lnSpc>
                <a:spcPct val="150000"/>
              </a:lnSpc>
            </a:pPr>
            <a:r>
              <a:rPr lang="zh-CN" altLang="en-US" b="1" dirty="0">
                <a:ln>
                  <a:noFill/>
                </a:ln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项目名称：</a:t>
            </a:r>
            <a:r>
              <a:rPr lang="zh-CN" altLang="en-US" dirty="0">
                <a:ln>
                  <a:noFill/>
                </a:ln>
                <a:solidFill>
                  <a:schemeClr val="tx1"/>
                </a:solidFill>
                <a:ea typeface="微软雅黑" panose="020B0503020204020204" pitchFamily="34" charset="-122"/>
                <a:sym typeface="微软雅黑" panose="020B0503020204020204" pitchFamily="34" charset="-122"/>
              </a:rPr>
              <a:t>镇康县学子路延长线市政道路建设工程</a:t>
            </a:r>
          </a:p>
          <a:p>
            <a:pPr eaLnBrk="0" hangingPunct="0">
              <a:lnSpc>
                <a:spcPct val="150000"/>
              </a:lnSpc>
            </a:pPr>
            <a:r>
              <a:rPr lang="zh-CN" altLang="en-US" b="1" dirty="0">
                <a:ln>
                  <a:noFill/>
                </a:ln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建设单位：</a:t>
            </a:r>
            <a:r>
              <a:rPr lang="zh-CN" altLang="en-US" dirty="0">
                <a:ln>
                  <a:noFill/>
                </a:ln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镇康县住房和城乡建设局</a:t>
            </a:r>
          </a:p>
          <a:p>
            <a:pPr eaLnBrk="0" hangingPunct="0">
              <a:lnSpc>
                <a:spcPct val="150000"/>
              </a:lnSpc>
            </a:pPr>
            <a:r>
              <a:rPr lang="zh-CN" altLang="en-US" b="1" dirty="0">
                <a:ln>
                  <a:noFill/>
                </a:ln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编制单位：</a:t>
            </a:r>
            <a:r>
              <a:rPr lang="zh-CN" altLang="en-US" dirty="0">
                <a:ln>
                  <a:noFill/>
                </a:ln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上宸工程设计集团有限公司</a:t>
            </a:r>
          </a:p>
          <a:p>
            <a:pPr eaLnBrk="0" hangingPunct="0">
              <a:lnSpc>
                <a:spcPct val="150000"/>
              </a:lnSpc>
            </a:pPr>
            <a:r>
              <a:rPr lang="zh-CN" altLang="en-US" b="1" dirty="0">
                <a:ln>
                  <a:noFill/>
                </a:ln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项目性质</a:t>
            </a:r>
            <a:r>
              <a:rPr lang="zh-CN" altLang="en-US" dirty="0">
                <a:ln>
                  <a:noFill/>
                </a:ln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：市政道路</a:t>
            </a:r>
          </a:p>
          <a:p>
            <a:pPr eaLnBrk="0" hangingPunct="0">
              <a:lnSpc>
                <a:spcPct val="150000"/>
              </a:lnSpc>
            </a:pPr>
            <a:r>
              <a:rPr lang="zh-CN" altLang="en-US" b="1" dirty="0">
                <a:ln>
                  <a:noFill/>
                </a:ln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工程概况：</a:t>
            </a:r>
            <a:endParaRPr lang="zh-CN" altLang="en-US" dirty="0">
              <a:ln>
                <a:noFill/>
              </a:ln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eaLnBrk="0" hangingPunct="0">
              <a:lnSpc>
                <a:spcPct val="150000"/>
              </a:lnSpc>
            </a:pPr>
            <a:r>
              <a:rPr lang="zh-CN" altLang="en-US" dirty="0">
                <a:ln>
                  <a:noFill/>
                </a:ln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镇康县学子路延长线市政道路位于镇康县城东南部，为镇康县学子路的延长线，北起于幸福路（边境小学段），南止于现状友谊路延长线，道路总体为南北走向，全长</a:t>
            </a:r>
            <a:r>
              <a:rPr lang="en-US" altLang="zh-CN" dirty="0">
                <a:ln>
                  <a:noFill/>
                </a:ln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569</a:t>
            </a:r>
            <a:r>
              <a:rPr lang="zh-CN" altLang="en-US" dirty="0">
                <a:ln>
                  <a:noFill/>
                </a:ln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 米。本道路与现状幸福路、</a:t>
            </a:r>
            <a:r>
              <a:rPr lang="zh-CN" altLang="en-US" dirty="0">
                <a:ln>
                  <a:noFill/>
                </a:ln>
                <a:solidFill>
                  <a:schemeClr val="tx1"/>
                </a:solidFill>
                <a:ea typeface="微软雅黑" panose="020B0503020204020204" pitchFamily="34" charset="-122"/>
                <a:sym typeface="微软雅黑" panose="020B0503020204020204" pitchFamily="34" charset="-122"/>
              </a:rPr>
              <a:t>友谊路延长线</a:t>
            </a:r>
            <a:r>
              <a:rPr lang="zh-CN" altLang="en-US" dirty="0">
                <a:ln>
                  <a:noFill/>
                </a:ln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相交，周边大多为山地、荒坡。沿线周边现状高程范围：</a:t>
            </a:r>
            <a:r>
              <a:rPr lang="en-US" altLang="zh-CN" dirty="0">
                <a:ln>
                  <a:noFill/>
                </a:ln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987.97</a:t>
            </a:r>
            <a:r>
              <a:rPr lang="zh-CN" altLang="en-US" dirty="0">
                <a:ln>
                  <a:noFill/>
                </a:ln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～</a:t>
            </a:r>
            <a:r>
              <a:rPr lang="en-US" altLang="zh-CN" dirty="0">
                <a:ln>
                  <a:noFill/>
                </a:ln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949</a:t>
            </a:r>
            <a:r>
              <a:rPr lang="zh-CN" altLang="en-US" dirty="0">
                <a:ln>
                  <a:noFill/>
                </a:ln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 米，总体地势中间高两侧低。</a:t>
            </a:r>
          </a:p>
          <a:p>
            <a:pPr eaLnBrk="0" hangingPunct="0">
              <a:lnSpc>
                <a:spcPct val="150000"/>
              </a:lnSpc>
            </a:pPr>
            <a:r>
              <a:rPr lang="zh-CN" altLang="en-US" dirty="0">
                <a:ln>
                  <a:noFill/>
                </a:ln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本道路定位为城市支路，设计车速 </a:t>
            </a:r>
            <a:r>
              <a:rPr lang="en-US" altLang="zh-CN" dirty="0">
                <a:ln>
                  <a:noFill/>
                </a:ln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3</a:t>
            </a:r>
            <a:r>
              <a:rPr lang="zh-CN" altLang="en-US" dirty="0">
                <a:ln>
                  <a:noFill/>
                </a:ln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0km/h，道路红线宽度 </a:t>
            </a:r>
            <a:r>
              <a:rPr lang="en-US" altLang="zh-CN" dirty="0">
                <a:ln>
                  <a:noFill/>
                </a:ln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16</a:t>
            </a:r>
            <a:r>
              <a:rPr lang="zh-CN" altLang="en-US" dirty="0">
                <a:ln>
                  <a:noFill/>
                </a:ln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 米，道路长 </a:t>
            </a:r>
            <a:r>
              <a:rPr lang="en-US" altLang="zh-CN" dirty="0">
                <a:ln>
                  <a:noFill/>
                </a:ln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569</a:t>
            </a:r>
            <a:r>
              <a:rPr lang="zh-CN" altLang="en-US" dirty="0">
                <a:ln>
                  <a:noFill/>
                </a:ln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 米。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470b19b0-0dab-4d1a-88ce-6164a71e22bb}"/>
  <p:tag name="TABLE_ENDDRAG_ORIGIN_RECT" val="1174*723"/>
  <p:tag name="TABLE_ENDDRAG_RECT" val="13*108*1174*723"/>
</p:tagLst>
</file>

<file path=ppt/theme/theme1.xml><?xml version="1.0" encoding="utf-8"?>
<a:theme xmlns:a="http://schemas.openxmlformats.org/drawingml/2006/main" name="平面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157</TotalTime>
  <Words>1452</Words>
  <Application>Microsoft Office PowerPoint</Application>
  <PresentationFormat>自定义</PresentationFormat>
  <Paragraphs>215</Paragraphs>
  <Slides>26</Slides>
  <Notes>0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26</vt:i4>
      </vt:variant>
    </vt:vector>
  </HeadingPairs>
  <TitlesOfParts>
    <vt:vector size="27" baseType="lpstr">
      <vt:lpstr>平面</vt:lpstr>
      <vt:lpstr> 镇康县学子路延长线市政道路规划设计方案</vt:lpstr>
      <vt:lpstr>PowerPoint 演示文稿</vt:lpstr>
      <vt:lpstr>专家评审意见</vt:lpstr>
      <vt:lpstr>专家评审意见</vt:lpstr>
      <vt:lpstr>专家评审意见</vt:lpstr>
      <vt:lpstr>目录</vt:lpstr>
      <vt:lpstr>第一章：项目概述  </vt:lpstr>
      <vt:lpstr>项目区位</vt:lpstr>
      <vt:lpstr>项目概况及主要技术指标</vt:lpstr>
      <vt:lpstr>第二章：道路平纵横 </vt:lpstr>
      <vt:lpstr>平面线型设计</vt:lpstr>
      <vt:lpstr>纵断面设计</vt:lpstr>
      <vt:lpstr>纵断面设计</vt:lpstr>
      <vt:lpstr>标准横断面设计</vt:lpstr>
      <vt:lpstr>路面结构设计</vt:lpstr>
      <vt:lpstr> 边坡处理</vt:lpstr>
      <vt:lpstr>PowerPoint 演示文稿</vt:lpstr>
      <vt:lpstr>根据规划及现状，道路采用DN200给水管，与幸福路和友谊路延长线给水管道接通形成环状。 根据地块性质对用水量进行核算，设计管径均满足要求。</vt:lpstr>
      <vt:lpstr>雨水：设计采用DN600雨水管，起点至360米段向北排至幸福路，360米至终点段向南排至友谊路延长线。  污水：设计采用DN500污水管，起点至360米段向北排至幸福路，360米至终点段向南排至友谊路延长线。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市政道路设计 方案汇报</dc:title>
  <dc:creator>sy</dc:creator>
  <cp:lastModifiedBy>DIY</cp:lastModifiedBy>
  <cp:revision>353</cp:revision>
  <dcterms:created xsi:type="dcterms:W3CDTF">2021-01-11T08:07:00Z</dcterms:created>
  <dcterms:modified xsi:type="dcterms:W3CDTF">2022-10-25T08:42:19Z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2052-11.1.0.10072</vt:lpwstr>
  </property>
  <property fmtid="{D5CDD505-2E9C-101B-9397-08002B2CF9AE}" pid="3" name="ICV">
    <vt:lpwstr>3896CA4415144057A3ACF73FC8E9A083</vt:lpwstr>
  </property>
</Properties>
</file>